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6" r:id="rId2"/>
    <p:sldId id="262" r:id="rId3"/>
    <p:sldId id="258" r:id="rId4"/>
    <p:sldId id="257" r:id="rId5"/>
    <p:sldId id="259" r:id="rId6"/>
    <p:sldId id="260" r:id="rId7"/>
    <p:sldId id="263" r:id="rId8"/>
    <p:sldId id="261" r:id="rId9"/>
    <p:sldId id="264" r:id="rId10"/>
    <p:sldId id="265" r:id="rId11"/>
    <p:sldId id="266" r:id="rId12"/>
    <p:sldId id="267" r:id="rId13"/>
    <p:sldId id="268" r:id="rId14"/>
    <p:sldId id="281" r:id="rId15"/>
    <p:sldId id="269" r:id="rId16"/>
    <p:sldId id="272" r:id="rId17"/>
    <p:sldId id="271" r:id="rId18"/>
    <p:sldId id="282" r:id="rId19"/>
    <p:sldId id="283" r:id="rId20"/>
    <p:sldId id="284" r:id="rId21"/>
    <p:sldId id="273" r:id="rId22"/>
    <p:sldId id="274" r:id="rId23"/>
    <p:sldId id="275" r:id="rId24"/>
    <p:sldId id="276" r:id="rId25"/>
    <p:sldId id="277" r:id="rId26"/>
    <p:sldId id="278" r:id="rId27"/>
    <p:sldId id="285" r:id="rId28"/>
    <p:sldId id="287" r:id="rId29"/>
    <p:sldId id="279" r:id="rId30"/>
    <p:sldId id="280" r:id="rId31"/>
    <p:sldId id="286" r:id="rId32"/>
    <p:sldId id="292" r:id="rId33"/>
    <p:sldId id="293" r:id="rId34"/>
    <p:sldId id="294" r:id="rId35"/>
    <p:sldId id="295" r:id="rId36"/>
    <p:sldId id="296" r:id="rId37"/>
    <p:sldId id="300" r:id="rId38"/>
    <p:sldId id="301" r:id="rId39"/>
    <p:sldId id="302" r:id="rId40"/>
    <p:sldId id="299" r:id="rId41"/>
    <p:sldId id="297" r:id="rId42"/>
    <p:sldId id="298" r:id="rId43"/>
    <p:sldId id="303" r:id="rId44"/>
    <p:sldId id="372" r:id="rId45"/>
    <p:sldId id="369" r:id="rId46"/>
    <p:sldId id="370" r:id="rId47"/>
    <p:sldId id="371" r:id="rId48"/>
    <p:sldId id="373" r:id="rId49"/>
    <p:sldId id="374" r:id="rId50"/>
    <p:sldId id="375" r:id="rId51"/>
    <p:sldId id="376" r:id="rId52"/>
    <p:sldId id="377" r:id="rId53"/>
    <p:sldId id="378" r:id="rId54"/>
    <p:sldId id="379" r:id="rId55"/>
    <p:sldId id="304" r:id="rId56"/>
    <p:sldId id="305" r:id="rId57"/>
    <p:sldId id="306" r:id="rId58"/>
    <p:sldId id="307" r:id="rId59"/>
    <p:sldId id="309" r:id="rId60"/>
    <p:sldId id="308" r:id="rId61"/>
    <p:sldId id="318" r:id="rId62"/>
    <p:sldId id="310" r:id="rId63"/>
    <p:sldId id="311" r:id="rId64"/>
    <p:sldId id="312" r:id="rId65"/>
    <p:sldId id="313" r:id="rId66"/>
    <p:sldId id="314" r:id="rId67"/>
    <p:sldId id="315" r:id="rId68"/>
    <p:sldId id="319" r:id="rId69"/>
    <p:sldId id="317" r:id="rId70"/>
    <p:sldId id="316" r:id="rId71"/>
    <p:sldId id="320" r:id="rId72"/>
    <p:sldId id="321" r:id="rId73"/>
    <p:sldId id="322" r:id="rId74"/>
    <p:sldId id="323" r:id="rId75"/>
    <p:sldId id="324" r:id="rId76"/>
    <p:sldId id="326" r:id="rId77"/>
    <p:sldId id="325" r:id="rId78"/>
    <p:sldId id="336" r:id="rId79"/>
    <p:sldId id="327" r:id="rId80"/>
    <p:sldId id="328" r:id="rId81"/>
    <p:sldId id="329" r:id="rId82"/>
    <p:sldId id="330" r:id="rId83"/>
    <p:sldId id="331" r:id="rId84"/>
    <p:sldId id="332" r:id="rId85"/>
    <p:sldId id="333" r:id="rId86"/>
    <p:sldId id="334" r:id="rId87"/>
    <p:sldId id="335" r:id="rId88"/>
    <p:sldId id="337" r:id="rId89"/>
    <p:sldId id="338" r:id="rId90"/>
    <p:sldId id="339" r:id="rId91"/>
    <p:sldId id="340" r:id="rId92"/>
    <p:sldId id="341" r:id="rId93"/>
    <p:sldId id="342" r:id="rId94"/>
    <p:sldId id="343" r:id="rId95"/>
    <p:sldId id="344" r:id="rId96"/>
    <p:sldId id="346" r:id="rId97"/>
    <p:sldId id="345" r:id="rId98"/>
    <p:sldId id="347" r:id="rId99"/>
    <p:sldId id="356" r:id="rId100"/>
    <p:sldId id="357" r:id="rId101"/>
    <p:sldId id="348" r:id="rId102"/>
    <p:sldId id="351" r:id="rId103"/>
    <p:sldId id="349" r:id="rId104"/>
    <p:sldId id="350" r:id="rId105"/>
    <p:sldId id="358" r:id="rId106"/>
    <p:sldId id="352" r:id="rId107"/>
    <p:sldId id="359" r:id="rId108"/>
    <p:sldId id="360" r:id="rId109"/>
    <p:sldId id="361" r:id="rId110"/>
    <p:sldId id="353" r:id="rId111"/>
    <p:sldId id="354" r:id="rId112"/>
    <p:sldId id="355" r:id="rId113"/>
    <p:sldId id="363" r:id="rId114"/>
    <p:sldId id="362" r:id="rId115"/>
    <p:sldId id="366" r:id="rId116"/>
    <p:sldId id="364" r:id="rId117"/>
    <p:sldId id="365" r:id="rId118"/>
    <p:sldId id="367" r:id="rId119"/>
    <p:sldId id="368"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285" autoAdjust="0"/>
    <p:restoredTop sz="94660"/>
  </p:normalViewPr>
  <p:slideViewPr>
    <p:cSldViewPr>
      <p:cViewPr varScale="1">
        <p:scale>
          <a:sx n="68" d="100"/>
          <a:sy n="68" d="100"/>
        </p:scale>
        <p:origin x="-137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17DA1D-1150-46D6-9457-0FE40036CA2F}" type="datetimeFigureOut">
              <a:rPr lang="en-US" smtClean="0"/>
              <a:pPr/>
              <a:t>8/26/2024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0D7EA8-8A52-4B25-9248-C95747C06D48}" type="slidenum">
              <a:rPr lang="en-US" smtClean="0"/>
              <a:pPr/>
              <a:t>‹#›</a:t>
            </a:fld>
            <a:endParaRPr lang="en-US"/>
          </a:p>
        </p:txBody>
      </p:sp>
    </p:spTree>
    <p:extLst>
      <p:ext uri="{BB962C8B-B14F-4D97-AF65-F5344CB8AC3E}">
        <p14:creationId xmlns:p14="http://schemas.microsoft.com/office/powerpoint/2010/main" xmlns="" val="3879183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20D7EA8-8A52-4B25-9248-C95747C06D48}" type="slidenum">
              <a:rPr lang="en-US" smtClean="0"/>
              <a:pPr/>
              <a:t>22</a:t>
            </a:fld>
            <a:endParaRPr lang="en-US"/>
          </a:p>
        </p:txBody>
      </p:sp>
    </p:spTree>
    <p:extLst>
      <p:ext uri="{BB962C8B-B14F-4D97-AF65-F5344CB8AC3E}">
        <p14:creationId xmlns:p14="http://schemas.microsoft.com/office/powerpoint/2010/main" xmlns="" val="3111968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DDB0D2-B4DB-46A1-A39F-51EB4078C71D}"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DDB0D2-B4DB-46A1-A39F-51EB4078C71D}"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DDB0D2-B4DB-46A1-A39F-51EB4078C71D}"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DDB0D2-B4DB-46A1-A39F-51EB4078C71D}"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DDB0D2-B4DB-46A1-A39F-51EB4078C71D}"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DDB0D2-B4DB-46A1-A39F-51EB4078C71D}"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DDB0D2-B4DB-46A1-A39F-51EB4078C71D}" type="datetimeFigureOut">
              <a:rPr lang="en-US" smtClean="0"/>
              <a:pPr/>
              <a:t>8/26/2024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DDB0D2-B4DB-46A1-A39F-51EB4078C71D}" type="datetimeFigureOut">
              <a:rPr lang="en-US" smtClean="0"/>
              <a:pPr/>
              <a:t>8/26/2024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DB0D2-B4DB-46A1-A39F-51EB4078C71D}" type="datetimeFigureOut">
              <a:rPr lang="en-US" smtClean="0"/>
              <a:pPr/>
              <a:t>8/26/2024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DDB0D2-B4DB-46A1-A39F-51EB4078C71D}"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DDB0D2-B4DB-46A1-A39F-51EB4078C71D}"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B5BAF9-CF20-4921-AF99-071F0AD1079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DDB0D2-B4DB-46A1-A39F-51EB4078C71D}" type="datetimeFigureOut">
              <a:rPr lang="en-US" smtClean="0"/>
              <a:pPr/>
              <a:t>8/26/2024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5BAF9-CF20-4921-AF99-071F0AD1079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opendev.org/openstack/devstack"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Cloud computing - Wikipedia"/>
          <p:cNvPicPr>
            <a:picLocks noChangeAspect="1" noChangeArrowheads="1"/>
          </p:cNvPicPr>
          <p:nvPr/>
        </p:nvPicPr>
        <p:blipFill>
          <a:blip r:embed="rId2"/>
          <a:srcRect/>
          <a:stretch>
            <a:fillRect/>
          </a:stretch>
        </p:blipFill>
        <p:spPr bwMode="auto">
          <a:xfrm>
            <a:off x="381000" y="228600"/>
            <a:ext cx="8153400" cy="6350254"/>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2" name="Picture 4" descr="Grid Computing vs Cloud Computing"/>
          <p:cNvPicPr>
            <a:picLocks noChangeAspect="1" noChangeArrowheads="1"/>
          </p:cNvPicPr>
          <p:nvPr/>
        </p:nvPicPr>
        <p:blipFill>
          <a:blip r:embed="rId2"/>
          <a:srcRect/>
          <a:stretch>
            <a:fillRect/>
          </a:stretch>
        </p:blipFill>
        <p:spPr bwMode="auto">
          <a:xfrm>
            <a:off x="0" y="304800"/>
            <a:ext cx="8915400" cy="6248400"/>
          </a:xfrm>
          <a:prstGeom prst="rect">
            <a:avLst/>
          </a:prstGeom>
          <a:noFill/>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as a Service - </a:t>
            </a:r>
            <a:r>
              <a:rPr lang="en-US" dirty="0" err="1" smtClean="0"/>
              <a:t>SaaS</a:t>
            </a:r>
            <a:r>
              <a:rPr lang="en-US" dirty="0" smtClean="0"/>
              <a:t/>
            </a:r>
            <a:br>
              <a:rPr lang="en-US" dirty="0" smtClean="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533400" y="914400"/>
            <a:ext cx="7959561" cy="48768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as a Service - </a:t>
            </a:r>
            <a:r>
              <a:rPr lang="en-US" dirty="0" err="1" smtClean="0"/>
              <a:t>SaaS</a:t>
            </a:r>
            <a:r>
              <a:rPr lang="en-US" dirty="0" smtClean="0"/>
              <a:t/>
            </a:r>
            <a:br>
              <a:rPr lang="en-US" dirty="0" smtClean="0"/>
            </a:br>
            <a:endParaRPr lang="en-US" dirty="0"/>
          </a:p>
        </p:txBody>
      </p:sp>
      <p:sp>
        <p:nvSpPr>
          <p:cNvPr id="3" name="Content Placeholder 2"/>
          <p:cNvSpPr>
            <a:spLocks noGrp="1"/>
          </p:cNvSpPr>
          <p:nvPr>
            <p:ph idx="1"/>
          </p:nvPr>
        </p:nvSpPr>
        <p:spPr/>
        <p:txBody>
          <a:bodyPr/>
          <a:lstStyle/>
          <a:p>
            <a:endParaRPr lang="en-US"/>
          </a:p>
        </p:txBody>
      </p:sp>
      <p:pic>
        <p:nvPicPr>
          <p:cNvPr id="1026" name="Picture 2" descr="Software as a Service"/>
          <p:cNvPicPr>
            <a:picLocks noChangeAspect="1" noChangeArrowheads="1"/>
          </p:cNvPicPr>
          <p:nvPr/>
        </p:nvPicPr>
        <p:blipFill>
          <a:blip r:embed="rId2"/>
          <a:srcRect/>
          <a:stretch>
            <a:fillRect/>
          </a:stretch>
        </p:blipFill>
        <p:spPr bwMode="auto">
          <a:xfrm>
            <a:off x="533400" y="1219200"/>
            <a:ext cx="7696200" cy="4802430"/>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1143000"/>
          </a:xfrm>
        </p:spPr>
        <p:txBody>
          <a:bodyPr>
            <a:normAutofit fontScale="90000"/>
          </a:bodyPr>
          <a:lstStyle/>
          <a:p>
            <a:r>
              <a:rPr lang="en-US" dirty="0" smtClean="0"/>
              <a:t>Services provided by </a:t>
            </a:r>
            <a:r>
              <a:rPr lang="en-US" dirty="0" err="1" smtClean="0"/>
              <a:t>SaaS</a:t>
            </a:r>
            <a:r>
              <a:rPr lang="en-US" dirty="0" smtClean="0"/>
              <a:t> providers</a:t>
            </a:r>
            <a:endParaRPr lang="en-US" dirty="0"/>
          </a:p>
        </p:txBody>
      </p:sp>
      <p:sp>
        <p:nvSpPr>
          <p:cNvPr id="3" name="Content Placeholder 2"/>
          <p:cNvSpPr>
            <a:spLocks noGrp="1"/>
          </p:cNvSpPr>
          <p:nvPr>
            <p:ph idx="1"/>
          </p:nvPr>
        </p:nvSpPr>
        <p:spPr/>
        <p:txBody>
          <a:bodyPr/>
          <a:lstStyle/>
          <a:p>
            <a:r>
              <a:rPr lang="en-US" b="1" dirty="0" smtClean="0"/>
              <a:t>Business Services – </a:t>
            </a:r>
            <a:r>
              <a:rPr lang="en-US" dirty="0" smtClean="0"/>
              <a:t>ERP, CRM, billing &amp; sales</a:t>
            </a:r>
          </a:p>
          <a:p>
            <a:r>
              <a:rPr lang="en-US" b="1" dirty="0" smtClean="0"/>
              <a:t>Document Management - </a:t>
            </a:r>
            <a:r>
              <a:rPr lang="en-US" dirty="0" smtClean="0"/>
              <a:t> create, manage, and track electronic documents.</a:t>
            </a:r>
          </a:p>
          <a:p>
            <a:r>
              <a:rPr lang="en-US" b="1" dirty="0" smtClean="0"/>
              <a:t>Social Networks- </a:t>
            </a:r>
            <a:r>
              <a:rPr lang="en-US" dirty="0" smtClean="0"/>
              <a:t>Handle the general public's information.</a:t>
            </a:r>
          </a:p>
          <a:p>
            <a:r>
              <a:rPr lang="en-US" b="1" dirty="0" smtClean="0"/>
              <a:t>Mail Services - </a:t>
            </a:r>
            <a:r>
              <a:rPr lang="en-US" dirty="0" smtClean="0"/>
              <a:t>load on e-mail services</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715962"/>
          </a:xfrm>
        </p:spPr>
        <p:txBody>
          <a:bodyPr>
            <a:normAutofit fontScale="90000"/>
          </a:bodyPr>
          <a:lstStyle/>
          <a:p>
            <a:r>
              <a:rPr lang="en-US" b="1" dirty="0" smtClean="0"/>
              <a:t>Advantages of </a:t>
            </a:r>
            <a:r>
              <a:rPr lang="en-US" b="1" dirty="0" err="1" smtClean="0"/>
              <a:t>SaaS</a:t>
            </a:r>
            <a:r>
              <a:rPr lang="en-US" b="1" dirty="0" smtClean="0"/>
              <a:t> </a:t>
            </a:r>
            <a:br>
              <a:rPr lang="en-US" b="1" dirty="0" smtClean="0"/>
            </a:br>
            <a:endParaRPr lang="en-US" b="1" dirty="0"/>
          </a:p>
        </p:txBody>
      </p:sp>
      <p:sp>
        <p:nvSpPr>
          <p:cNvPr id="3" name="Content Placeholder 2"/>
          <p:cNvSpPr>
            <a:spLocks noGrp="1"/>
          </p:cNvSpPr>
          <p:nvPr>
            <p:ph idx="1"/>
          </p:nvPr>
        </p:nvSpPr>
        <p:spPr>
          <a:xfrm>
            <a:off x="533400" y="914400"/>
            <a:ext cx="8229600" cy="5410200"/>
          </a:xfrm>
        </p:spPr>
        <p:txBody>
          <a:bodyPr/>
          <a:lstStyle/>
          <a:p>
            <a:r>
              <a:rPr lang="en-US" dirty="0" err="1" smtClean="0"/>
              <a:t>SaaS</a:t>
            </a:r>
            <a:r>
              <a:rPr lang="en-US" dirty="0" smtClean="0"/>
              <a:t> is easy to buy</a:t>
            </a:r>
          </a:p>
          <a:p>
            <a:r>
              <a:rPr lang="en-US" dirty="0" smtClean="0"/>
              <a:t>One to Many</a:t>
            </a:r>
          </a:p>
          <a:p>
            <a:r>
              <a:rPr lang="en-US" dirty="0" smtClean="0"/>
              <a:t>Less hardware required for </a:t>
            </a:r>
            <a:r>
              <a:rPr lang="en-US" dirty="0" err="1" smtClean="0"/>
              <a:t>SaaS</a:t>
            </a:r>
            <a:endParaRPr lang="en-US" dirty="0" smtClean="0"/>
          </a:p>
          <a:p>
            <a:r>
              <a:rPr lang="en-US" dirty="0" smtClean="0"/>
              <a:t>Low maintenance required for </a:t>
            </a:r>
            <a:r>
              <a:rPr lang="en-US" dirty="0" err="1" smtClean="0"/>
              <a:t>SaaS</a:t>
            </a:r>
            <a:endParaRPr lang="en-US" dirty="0" smtClean="0"/>
          </a:p>
          <a:p>
            <a:r>
              <a:rPr lang="en-US" dirty="0" smtClean="0"/>
              <a:t>No special software or hardware versions required</a:t>
            </a:r>
          </a:p>
          <a:p>
            <a:r>
              <a:rPr lang="en-US" dirty="0" err="1" smtClean="0"/>
              <a:t>Multidevice</a:t>
            </a:r>
            <a:r>
              <a:rPr lang="en-US" dirty="0" smtClean="0"/>
              <a:t> support</a:t>
            </a:r>
          </a:p>
          <a:p>
            <a:r>
              <a:rPr lang="en-US" dirty="0" smtClean="0"/>
              <a:t>API Integration</a:t>
            </a:r>
          </a:p>
          <a:p>
            <a:r>
              <a:rPr lang="en-US" dirty="0" smtClean="0"/>
              <a:t>No client-side installation</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Software as a Service"/>
          <p:cNvPicPr>
            <a:picLocks noChangeAspect="1" noChangeArrowheads="1"/>
          </p:cNvPicPr>
          <p:nvPr/>
        </p:nvPicPr>
        <p:blipFill>
          <a:blip r:embed="rId2"/>
          <a:srcRect/>
          <a:stretch>
            <a:fillRect/>
          </a:stretch>
        </p:blipFill>
        <p:spPr bwMode="auto">
          <a:xfrm>
            <a:off x="1371600" y="533400"/>
            <a:ext cx="5791200" cy="5733861"/>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Sevices </a:t>
            </a:r>
            <a:endParaRPr lang="en-US" dirty="0"/>
          </a:p>
        </p:txBody>
      </p:sp>
      <p:sp>
        <p:nvSpPr>
          <p:cNvPr id="3" name="Content Placeholder 2"/>
          <p:cNvSpPr>
            <a:spLocks noGrp="1"/>
          </p:cNvSpPr>
          <p:nvPr>
            <p:ph idx="1"/>
          </p:nvPr>
        </p:nvSpPr>
        <p:spPr>
          <a:xfrm>
            <a:off x="457200" y="1219200"/>
            <a:ext cx="8229600" cy="4906963"/>
          </a:xfrm>
        </p:spPr>
        <p:txBody>
          <a:bodyPr>
            <a:normAutofit fontScale="92500" lnSpcReduction="10000"/>
          </a:bodyPr>
          <a:lstStyle/>
          <a:p>
            <a:r>
              <a:rPr lang="en-US" dirty="0" smtClean="0"/>
              <a:t>Web services are self-contained, modular, distributed, dynamic applications that can be described, published, located, or invoked over the network to create products, processes, and supply chains.</a:t>
            </a:r>
          </a:p>
          <a:p>
            <a:r>
              <a:rPr lang="en-US" dirty="0" smtClean="0"/>
              <a:t>Web services are XML-based information exchange systems that use the Internet for direct application-to-application interaction.</a:t>
            </a:r>
          </a:p>
          <a:p>
            <a:r>
              <a:rPr lang="en-US" dirty="0" smtClean="0"/>
              <a:t>A web service is a collection of open protocols and standards used for exchanging data between applications or systems.</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3" name="Content Placeholder 2"/>
          <p:cNvSpPr>
            <a:spLocks noGrp="1"/>
          </p:cNvSpPr>
          <p:nvPr>
            <p:ph idx="1"/>
          </p:nvPr>
        </p:nvSpPr>
        <p:spPr/>
        <p:txBody>
          <a:bodyPr/>
          <a:lstStyle/>
          <a:p>
            <a:r>
              <a:rPr lang="en-US" b="1" dirty="0" smtClean="0"/>
              <a:t>XML</a:t>
            </a:r>
            <a:r>
              <a:rPr lang="en-US" dirty="0" smtClean="0"/>
              <a:t> to tag the data</a:t>
            </a:r>
          </a:p>
          <a:p>
            <a:r>
              <a:rPr lang="en-US" b="1" dirty="0" smtClean="0"/>
              <a:t>SOAP</a:t>
            </a:r>
            <a:r>
              <a:rPr lang="en-US" dirty="0" smtClean="0"/>
              <a:t> (Simple Object Access Protocol) to transfer a message</a:t>
            </a:r>
          </a:p>
          <a:p>
            <a:r>
              <a:rPr lang="en-US" b="1" dirty="0" smtClean="0"/>
              <a:t>WSDL</a:t>
            </a:r>
            <a:r>
              <a:rPr lang="en-US" dirty="0" smtClean="0"/>
              <a:t> (Web Services Description Language)to describe the availability of service.</a:t>
            </a:r>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Architecture of Web Services - javatpoint"/>
          <p:cNvPicPr>
            <a:picLocks noChangeAspect="1" noChangeArrowheads="1"/>
          </p:cNvPicPr>
          <p:nvPr/>
        </p:nvPicPr>
        <p:blipFill>
          <a:blip r:embed="rId2"/>
          <a:srcRect/>
          <a:stretch>
            <a:fillRect/>
          </a:stretch>
        </p:blipFill>
        <p:spPr bwMode="auto">
          <a:xfrm>
            <a:off x="914400" y="1219200"/>
            <a:ext cx="7467600" cy="4480560"/>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Web Services</a:t>
            </a:r>
            <a:br>
              <a:rPr lang="en-US" dirty="0" smtClean="0"/>
            </a:br>
            <a:endParaRPr lang="en-US" dirty="0"/>
          </a:p>
        </p:txBody>
      </p:sp>
      <p:sp>
        <p:nvSpPr>
          <p:cNvPr id="3" name="Content Placeholder 2"/>
          <p:cNvSpPr>
            <a:spLocks noGrp="1"/>
          </p:cNvSpPr>
          <p:nvPr>
            <p:ph idx="1"/>
          </p:nvPr>
        </p:nvSpPr>
        <p:spPr>
          <a:xfrm>
            <a:off x="609600" y="1066800"/>
            <a:ext cx="8229600" cy="4525963"/>
          </a:xfrm>
        </p:spPr>
        <p:txBody>
          <a:bodyPr/>
          <a:lstStyle/>
          <a:p>
            <a:r>
              <a:rPr lang="en-US" dirty="0" smtClean="0"/>
              <a:t>SOAP web services.</a:t>
            </a:r>
          </a:p>
          <a:p>
            <a:r>
              <a:rPr lang="en-US" dirty="0" smtClean="0"/>
              <a:t>RESTful web services.</a:t>
            </a:r>
          </a:p>
          <a:p>
            <a:endParaRPr lang="en-US" dirty="0"/>
          </a:p>
        </p:txBody>
      </p:sp>
      <p:pic>
        <p:nvPicPr>
          <p:cNvPr id="116738" name="Picture 2" descr="SOAP request envelope"/>
          <p:cNvPicPr>
            <a:picLocks noChangeAspect="1" noChangeArrowheads="1"/>
          </p:cNvPicPr>
          <p:nvPr/>
        </p:nvPicPr>
        <p:blipFill>
          <a:blip r:embed="rId2"/>
          <a:srcRect/>
          <a:stretch>
            <a:fillRect/>
          </a:stretch>
        </p:blipFill>
        <p:spPr bwMode="auto">
          <a:xfrm>
            <a:off x="1752600" y="2438400"/>
            <a:ext cx="5238750" cy="3333750"/>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7762" name="Picture 2" descr="REST architecture example"/>
          <p:cNvPicPr>
            <a:picLocks noChangeAspect="1" noChangeArrowheads="1"/>
          </p:cNvPicPr>
          <p:nvPr/>
        </p:nvPicPr>
        <p:blipFill>
          <a:blip r:embed="rId2"/>
          <a:srcRect/>
          <a:stretch>
            <a:fillRect/>
          </a:stretch>
        </p:blipFill>
        <p:spPr bwMode="auto">
          <a:xfrm>
            <a:off x="1143000" y="914400"/>
            <a:ext cx="7154636" cy="455295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Cluster Computing</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media.geeksforgeeks.org/wp-content/uploads/20210313215913/UntitledDiagram2.png"/>
          <p:cNvPicPr>
            <a:picLocks noChangeAspect="1" noChangeArrowheads="1"/>
          </p:cNvPicPr>
          <p:nvPr/>
        </p:nvPicPr>
        <p:blipFill>
          <a:blip r:embed="rId2"/>
          <a:srcRect/>
          <a:stretch>
            <a:fillRect/>
          </a:stretch>
        </p:blipFill>
        <p:spPr bwMode="auto">
          <a:xfrm>
            <a:off x="1905000" y="1981200"/>
            <a:ext cx="3762375" cy="3629025"/>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endParaRPr lang="en-US" dirty="0"/>
          </a:p>
        </p:txBody>
      </p:sp>
      <p:sp>
        <p:nvSpPr>
          <p:cNvPr id="107522" name="AutoShape 2" descr="Cloud computing web 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7524" name="AutoShape 4" descr="Cloud computing web 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7525" name="Picture 5"/>
          <p:cNvPicPr>
            <a:picLocks noChangeAspect="1" noChangeArrowheads="1"/>
          </p:cNvPicPr>
          <p:nvPr/>
        </p:nvPicPr>
        <p:blipFill>
          <a:blip r:embed="rId2"/>
          <a:srcRect/>
          <a:stretch>
            <a:fillRect/>
          </a:stretch>
        </p:blipFill>
        <p:spPr bwMode="auto">
          <a:xfrm>
            <a:off x="1600200" y="1676400"/>
            <a:ext cx="4743450" cy="4276725"/>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Web 2.0</a:t>
            </a:r>
            <a:br>
              <a:rPr lang="en-US" dirty="0" smtClean="0"/>
            </a:br>
            <a:endParaRPr lang="en-US" dirty="0"/>
          </a:p>
        </p:txBody>
      </p:sp>
      <p:sp>
        <p:nvSpPr>
          <p:cNvPr id="3" name="Content Placeholder 2"/>
          <p:cNvSpPr>
            <a:spLocks noGrp="1"/>
          </p:cNvSpPr>
          <p:nvPr>
            <p:ph idx="1"/>
          </p:nvPr>
        </p:nvSpPr>
        <p:spPr>
          <a:xfrm>
            <a:off x="457200" y="990600"/>
            <a:ext cx="8229600" cy="5135563"/>
          </a:xfrm>
        </p:spPr>
        <p:txBody>
          <a:bodyPr>
            <a:normAutofit fontScale="85000" lnSpcReduction="20000"/>
          </a:bodyPr>
          <a:lstStyle/>
          <a:p>
            <a:r>
              <a:rPr lang="en-US" dirty="0" smtClean="0"/>
              <a:t>We can access all the services </a:t>
            </a:r>
            <a:r>
              <a:rPr lang="en-US" b="1" dirty="0" smtClean="0"/>
              <a:t>available at internet anytime </a:t>
            </a:r>
            <a:r>
              <a:rPr lang="en-US" dirty="0" smtClean="0"/>
              <a:t>or from anywhere.</a:t>
            </a:r>
          </a:p>
          <a:p>
            <a:r>
              <a:rPr lang="en-US" dirty="0" smtClean="0"/>
              <a:t>Today’s web services are </a:t>
            </a:r>
            <a:r>
              <a:rPr lang="en-US" b="1" dirty="0" smtClean="0"/>
              <a:t>user friendly </a:t>
            </a:r>
            <a:r>
              <a:rPr lang="en-US" dirty="0" smtClean="0"/>
              <a:t>or has better user interface.</a:t>
            </a:r>
          </a:p>
          <a:p>
            <a:r>
              <a:rPr lang="en-US" dirty="0" smtClean="0"/>
              <a:t>Multiple kind or </a:t>
            </a:r>
            <a:r>
              <a:rPr lang="en-US" b="1" dirty="0" smtClean="0"/>
              <a:t>different type of media</a:t>
            </a:r>
            <a:r>
              <a:rPr lang="en-US" dirty="0" smtClean="0"/>
              <a:t> is available on web.</a:t>
            </a:r>
          </a:p>
          <a:p>
            <a:r>
              <a:rPr lang="en-US" dirty="0" smtClean="0"/>
              <a:t>It can </a:t>
            </a:r>
            <a:r>
              <a:rPr lang="en-US" b="1" dirty="0" smtClean="0"/>
              <a:t>build</a:t>
            </a:r>
            <a:r>
              <a:rPr lang="en-US" dirty="0" smtClean="0"/>
              <a:t> a dynamic learning communities.</a:t>
            </a:r>
          </a:p>
          <a:p>
            <a:r>
              <a:rPr lang="en-US" dirty="0" smtClean="0"/>
              <a:t>Everybody is an author and an editor now, every thing or every changes are traceable now.</a:t>
            </a:r>
          </a:p>
          <a:p>
            <a:r>
              <a:rPr lang="en-US" dirty="0" smtClean="0"/>
              <a:t>Learners can actively be involved in knowledge building.</a:t>
            </a:r>
          </a:p>
          <a:p>
            <a:r>
              <a:rPr lang="en-US" dirty="0" smtClean="0"/>
              <a:t>Updates of any information is easy.</a:t>
            </a:r>
          </a:p>
          <a:p>
            <a:r>
              <a:rPr lang="en-US" dirty="0" smtClean="0"/>
              <a:t>Web 2.0 is speedy, collaborative, etc.</a:t>
            </a:r>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Service running on web 2.0 </a:t>
            </a:r>
            <a:br>
              <a:rPr lang="en-US" b="1" dirty="0" smtClean="0"/>
            </a:br>
            <a:endParaRPr lang="en-US" b="1" dirty="0"/>
          </a:p>
        </p:txBody>
      </p:sp>
      <p:sp>
        <p:nvSpPr>
          <p:cNvPr id="3" name="Content Placeholder 2"/>
          <p:cNvSpPr>
            <a:spLocks noGrp="1"/>
          </p:cNvSpPr>
          <p:nvPr>
            <p:ph idx="1"/>
          </p:nvPr>
        </p:nvSpPr>
        <p:spPr>
          <a:xfrm>
            <a:off x="457200" y="990600"/>
            <a:ext cx="8229600" cy="5135563"/>
          </a:xfrm>
        </p:spPr>
        <p:txBody>
          <a:bodyPr>
            <a:normAutofit fontScale="92500" lnSpcReduction="20000"/>
          </a:bodyPr>
          <a:lstStyle/>
          <a:p>
            <a:r>
              <a:rPr lang="en-US" dirty="0" err="1" smtClean="0"/>
              <a:t>Facebook</a:t>
            </a:r>
            <a:endParaRPr lang="en-US" dirty="0" smtClean="0"/>
          </a:p>
          <a:p>
            <a:r>
              <a:rPr lang="en-US" dirty="0" smtClean="0"/>
              <a:t>Flicker</a:t>
            </a:r>
          </a:p>
          <a:p>
            <a:r>
              <a:rPr lang="en-US" dirty="0" smtClean="0"/>
              <a:t>Linked in</a:t>
            </a:r>
          </a:p>
          <a:p>
            <a:r>
              <a:rPr lang="en-US" dirty="0" smtClean="0"/>
              <a:t>YouTube</a:t>
            </a:r>
          </a:p>
          <a:p>
            <a:r>
              <a:rPr lang="en-US" dirty="0" smtClean="0"/>
              <a:t>Wikipedia</a:t>
            </a:r>
          </a:p>
          <a:p>
            <a:r>
              <a:rPr lang="en-US" dirty="0" smtClean="0"/>
              <a:t>BlogSpot</a:t>
            </a:r>
          </a:p>
          <a:p>
            <a:r>
              <a:rPr lang="en-US" dirty="0" smtClean="0"/>
              <a:t>Word press</a:t>
            </a:r>
          </a:p>
          <a:p>
            <a:r>
              <a:rPr lang="en-US" dirty="0" smtClean="0"/>
              <a:t>Twitter</a:t>
            </a:r>
          </a:p>
          <a:p>
            <a:r>
              <a:rPr lang="en-US" dirty="0" err="1" smtClean="0"/>
              <a:t>Pinterest</a:t>
            </a:r>
            <a:endParaRPr lang="en-US" dirty="0" smtClean="0"/>
          </a:p>
          <a:p>
            <a:r>
              <a:rPr lang="en-US" dirty="0" smtClean="0"/>
              <a:t>Google Docs</a:t>
            </a:r>
          </a:p>
          <a:p>
            <a:r>
              <a:rPr lang="en-US" dirty="0" err="1" smtClean="0"/>
              <a:t>Instagram</a:t>
            </a:r>
            <a:r>
              <a:rPr lang="en-US" dirty="0" smtClean="0"/>
              <a:t> and many more.</a:t>
            </a:r>
          </a:p>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OS</a:t>
            </a:r>
            <a:endParaRPr lang="en-US" dirty="0"/>
          </a:p>
        </p:txBody>
      </p:sp>
      <p:sp>
        <p:nvSpPr>
          <p:cNvPr id="3" name="Content Placeholder 2"/>
          <p:cNvSpPr>
            <a:spLocks noGrp="1"/>
          </p:cNvSpPr>
          <p:nvPr>
            <p:ph idx="1"/>
          </p:nvPr>
        </p:nvSpPr>
        <p:spPr>
          <a:xfrm>
            <a:off x="533400" y="1143000"/>
            <a:ext cx="8229600" cy="4525963"/>
          </a:xfrm>
        </p:spPr>
        <p:txBody>
          <a:bodyPr/>
          <a:lstStyle/>
          <a:p>
            <a:r>
              <a:rPr lang="en-US" dirty="0" smtClean="0"/>
              <a:t>Linux kernel-based multitasking operating system for smart devices.</a:t>
            </a:r>
          </a:p>
          <a:p>
            <a:pPr>
              <a:buNone/>
            </a:pPr>
            <a:r>
              <a:rPr lang="en-US" dirty="0" smtClean="0"/>
              <a:t> </a:t>
            </a:r>
            <a:endParaRPr lang="en-US" dirty="0"/>
          </a:p>
        </p:txBody>
      </p:sp>
      <p:pic>
        <p:nvPicPr>
          <p:cNvPr id="1026" name="Picture 2"/>
          <p:cNvPicPr>
            <a:picLocks noChangeAspect="1" noChangeArrowheads="1"/>
          </p:cNvPicPr>
          <p:nvPr/>
        </p:nvPicPr>
        <p:blipFill>
          <a:blip r:embed="rId2"/>
          <a:srcRect/>
          <a:stretch>
            <a:fillRect/>
          </a:stretch>
        </p:blipFill>
        <p:spPr bwMode="auto">
          <a:xfrm>
            <a:off x="1219200" y="2209800"/>
            <a:ext cx="6671628" cy="3754244"/>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Service-level agreement</a:t>
            </a:r>
            <a:endParaRPr lang="en-US" dirty="0"/>
          </a:p>
        </p:txBody>
      </p:sp>
      <p:sp>
        <p:nvSpPr>
          <p:cNvPr id="3" name="Content Placeholder 2"/>
          <p:cNvSpPr>
            <a:spLocks noGrp="1"/>
          </p:cNvSpPr>
          <p:nvPr>
            <p:ph idx="1"/>
          </p:nvPr>
        </p:nvSpPr>
        <p:spPr>
          <a:xfrm>
            <a:off x="457200" y="990600"/>
            <a:ext cx="8229600" cy="5135563"/>
          </a:xfrm>
        </p:spPr>
        <p:txBody>
          <a:bodyPr>
            <a:normAutofit lnSpcReduction="10000"/>
          </a:bodyPr>
          <a:lstStyle/>
          <a:p>
            <a:r>
              <a:rPr lang="en-US" dirty="0" smtClean="0"/>
              <a:t>A cloud SLA (cloud service-level agreement) is an agreement between a cloud service provider and a customer that ensures a minimum level of service is maintained.</a:t>
            </a:r>
          </a:p>
          <a:p>
            <a:r>
              <a:rPr lang="en-US" dirty="0" smtClean="0"/>
              <a:t>The agreement should outline characteristics like </a:t>
            </a:r>
            <a:r>
              <a:rPr lang="en-US" b="1" dirty="0" smtClean="0"/>
              <a:t>availability, accuracy, response time, throughput, and security</a:t>
            </a:r>
          </a:p>
          <a:p>
            <a:pPr fontAlgn="base"/>
            <a:r>
              <a:rPr lang="en-US" dirty="0" smtClean="0"/>
              <a:t>Customer-based SLA</a:t>
            </a:r>
          </a:p>
          <a:p>
            <a:pPr fontAlgn="base"/>
            <a:r>
              <a:rPr lang="en-US" dirty="0" smtClean="0"/>
              <a:t>Service-based SLA</a:t>
            </a:r>
          </a:p>
          <a:p>
            <a:pPr fontAlgn="base"/>
            <a:r>
              <a:rPr lang="en-US" dirty="0" smtClean="0"/>
              <a:t>Multilevel SLA (Corporate, Customer, Service)</a:t>
            </a:r>
          </a:p>
          <a:p>
            <a:pPr>
              <a:buNone/>
            </a:pP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609600" y="533400"/>
            <a:ext cx="7252719" cy="5334000"/>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Service Level Agreements</a:t>
            </a:r>
            <a:endParaRPr lang="en-US" dirty="0"/>
          </a:p>
        </p:txBody>
      </p:sp>
      <p:sp>
        <p:nvSpPr>
          <p:cNvPr id="3" name="Content Placeholder 2"/>
          <p:cNvSpPr>
            <a:spLocks noGrp="1"/>
          </p:cNvSpPr>
          <p:nvPr>
            <p:ph idx="1"/>
          </p:nvPr>
        </p:nvSpPr>
        <p:spPr>
          <a:xfrm>
            <a:off x="457200" y="1447800"/>
            <a:ext cx="8458200" cy="4525963"/>
          </a:xfrm>
        </p:spPr>
        <p:txBody>
          <a:bodyPr/>
          <a:lstStyle/>
          <a:p>
            <a:r>
              <a:rPr lang="en-US" dirty="0" smtClean="0"/>
              <a:t>Response times (possibly varying by transaction) </a:t>
            </a:r>
          </a:p>
          <a:p>
            <a:r>
              <a:rPr lang="en-US" dirty="0" smtClean="0"/>
              <a:t>Availability on any given day </a:t>
            </a:r>
          </a:p>
          <a:p>
            <a:r>
              <a:rPr lang="en-US" dirty="0" smtClean="0"/>
              <a:t>Overall uptime target </a:t>
            </a:r>
          </a:p>
          <a:p>
            <a:r>
              <a:rPr lang="en-US" dirty="0" smtClean="0"/>
              <a:t> Agreed-on response times and procedures in the event a service goes down</a:t>
            </a:r>
          </a:p>
          <a:p>
            <a:r>
              <a:rPr lang="en-US" b="1" dirty="0" smtClean="0"/>
              <a:t>Types of SLA Penalties</a:t>
            </a:r>
          </a:p>
          <a:p>
            <a:pPr>
              <a:buNone/>
            </a:pPr>
            <a:r>
              <a:rPr lang="en-US" dirty="0" smtClean="0"/>
              <a:t>    Financial penalty, Service credit</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&amp; Accounting</a:t>
            </a:r>
            <a:endParaRPr lang="en-US" dirty="0"/>
          </a:p>
        </p:txBody>
      </p:sp>
      <p:sp>
        <p:nvSpPr>
          <p:cNvPr id="3" name="Content Placeholder 2"/>
          <p:cNvSpPr>
            <a:spLocks noGrp="1"/>
          </p:cNvSpPr>
          <p:nvPr>
            <p:ph idx="1"/>
          </p:nvPr>
        </p:nvSpPr>
        <p:spPr/>
        <p:txBody>
          <a:bodyPr/>
          <a:lstStyle/>
          <a:p>
            <a:r>
              <a:rPr lang="en-US" dirty="0" smtClean="0"/>
              <a:t>Pay-as-you-go models</a:t>
            </a:r>
          </a:p>
          <a:p>
            <a:r>
              <a:rPr lang="en-US" dirty="0" smtClean="0"/>
              <a:t>Licensing model</a:t>
            </a:r>
          </a:p>
          <a:p>
            <a:r>
              <a:rPr lang="en-US" dirty="0" smtClean="0"/>
              <a:t>Subscription models</a:t>
            </a:r>
          </a:p>
          <a:p>
            <a:r>
              <a:rPr lang="en-US" dirty="0" smtClean="0"/>
              <a:t>Free models</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Comparing Scaling Hardware: Traditional vs. Cloud</a:t>
            </a:r>
            <a:endParaRPr lang="en-US" dirty="0"/>
          </a:p>
        </p:txBody>
      </p:sp>
      <p:sp>
        <p:nvSpPr>
          <p:cNvPr id="3" name="Content Placeholder 2"/>
          <p:cNvSpPr>
            <a:spLocks noGrp="1"/>
          </p:cNvSpPr>
          <p:nvPr>
            <p:ph idx="1"/>
          </p:nvPr>
        </p:nvSpPr>
        <p:spPr/>
        <p:txBody>
          <a:bodyPr/>
          <a:lstStyle/>
          <a:p>
            <a:r>
              <a:rPr lang="en-US" dirty="0" smtClean="0"/>
              <a:t>Servers.</a:t>
            </a:r>
          </a:p>
          <a:p>
            <a:r>
              <a:rPr lang="en-US" dirty="0" smtClean="0"/>
              <a:t>Storage and Databases.</a:t>
            </a:r>
          </a:p>
          <a:p>
            <a:r>
              <a:rPr lang="en-US" dirty="0" smtClean="0"/>
              <a:t>Networking and Routing</a:t>
            </a:r>
          </a:p>
          <a:p>
            <a:r>
              <a:rPr lang="en-US" dirty="0" smtClean="0"/>
              <a:t>Maintenance, Security, and Disaster Recovery</a:t>
            </a:r>
          </a:p>
          <a:p>
            <a:r>
              <a:rPr lang="en-US" dirty="0" smtClean="0"/>
              <a:t>Vertical scaling</a:t>
            </a:r>
          </a:p>
          <a:p>
            <a:r>
              <a:rPr lang="en-US" dirty="0" smtClean="0"/>
              <a:t>Horizontal scaling</a:t>
            </a:r>
          </a:p>
          <a:p>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Scaling Horizontally vs. Scaling Vertically | Section"/>
          <p:cNvPicPr>
            <a:picLocks noChangeAspect="1" noChangeArrowheads="1"/>
          </p:cNvPicPr>
          <p:nvPr/>
        </p:nvPicPr>
        <p:blipFill>
          <a:blip r:embed="rId2"/>
          <a:srcRect/>
          <a:stretch>
            <a:fillRect/>
          </a:stretch>
        </p:blipFill>
        <p:spPr bwMode="auto">
          <a:xfrm>
            <a:off x="304800" y="1219200"/>
            <a:ext cx="8038444" cy="424132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descr="https://media.geeksforgeeks.org/wp-content/uploads/20210313225739/UntitledDiagram4.png"/>
          <p:cNvPicPr>
            <a:picLocks noChangeAspect="1" noChangeArrowheads="1"/>
          </p:cNvPicPr>
          <p:nvPr/>
        </p:nvPicPr>
        <p:blipFill>
          <a:blip r:embed="rId2"/>
          <a:srcRect/>
          <a:stretch>
            <a:fillRect/>
          </a:stretch>
        </p:blipFill>
        <p:spPr bwMode="auto">
          <a:xfrm>
            <a:off x="609600" y="990600"/>
            <a:ext cx="7994847" cy="446159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8229600" cy="5334000"/>
          </a:xfrm>
        </p:spPr>
        <p:txBody>
          <a:bodyPr/>
          <a:lstStyle/>
          <a:p>
            <a:r>
              <a:rPr lang="en-US" b="1" dirty="0" smtClean="0">
                <a:solidFill>
                  <a:schemeClr val="accent5"/>
                </a:solidFill>
              </a:rPr>
              <a:t>Types of Cluster computing </a:t>
            </a:r>
          </a:p>
          <a:p>
            <a:pPr marL="514350" indent="-514350">
              <a:buFont typeface="+mj-lt"/>
              <a:buAutoNum type="arabicPeriod"/>
            </a:pPr>
            <a:r>
              <a:rPr lang="en-US" b="1" dirty="0" smtClean="0"/>
              <a:t>High performance (HP) clusters</a:t>
            </a:r>
          </a:p>
          <a:p>
            <a:pPr marL="514350" indent="-514350">
              <a:buNone/>
            </a:pPr>
            <a:r>
              <a:rPr lang="en-US" dirty="0" smtClean="0"/>
              <a:t>solve advance computational problems, </a:t>
            </a:r>
          </a:p>
          <a:p>
            <a:pPr marL="514350" indent="-514350">
              <a:buNone/>
            </a:pPr>
            <a:r>
              <a:rPr lang="en-US" dirty="0" smtClean="0"/>
              <a:t>parallel processing</a:t>
            </a:r>
            <a:r>
              <a:rPr lang="en-US" b="1" dirty="0" smtClean="0"/>
              <a:t> </a:t>
            </a:r>
          </a:p>
          <a:p>
            <a:pPr marL="514350" indent="-514350">
              <a:buNone/>
            </a:pPr>
            <a:r>
              <a:rPr lang="en-US" b="1" dirty="0" smtClean="0"/>
              <a:t>2. Load-balancing clusters </a:t>
            </a:r>
          </a:p>
          <a:p>
            <a:pPr marL="514350" indent="-514350">
              <a:buNone/>
            </a:pPr>
            <a:r>
              <a:rPr lang="en-US" b="1" dirty="0" smtClean="0"/>
              <a:t>3. High Availability (HA) Clusters </a:t>
            </a:r>
          </a:p>
          <a:p>
            <a:pPr marL="514350" indent="-514350"/>
            <a:r>
              <a:rPr lang="en-US" b="1" dirty="0" smtClean="0">
                <a:solidFill>
                  <a:schemeClr val="accent5"/>
                </a:solidFill>
              </a:rPr>
              <a:t>Classification of Cluster</a:t>
            </a:r>
          </a:p>
          <a:p>
            <a:pPr marL="514350" indent="-514350">
              <a:buFont typeface="+mj-lt"/>
              <a:buAutoNum type="arabicPeriod"/>
            </a:pPr>
            <a:r>
              <a:rPr lang="en-US" b="1" dirty="0" smtClean="0"/>
              <a:t>Open Cluster </a:t>
            </a:r>
          </a:p>
          <a:p>
            <a:pPr marL="514350" indent="-514350">
              <a:buFont typeface="+mj-lt"/>
              <a:buAutoNum type="arabicPeriod"/>
            </a:pPr>
            <a:r>
              <a:rPr lang="en-US" b="1" dirty="0" smtClean="0"/>
              <a:t>Close Cluster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b="1" i="1" dirty="0" smtClean="0"/>
              <a:t>Cluster Computing Architecture</a:t>
            </a:r>
            <a:endParaRPr lang="en-US" dirty="0"/>
          </a:p>
        </p:txBody>
      </p:sp>
      <p:pic>
        <p:nvPicPr>
          <p:cNvPr id="1026" name="Picture 2" descr="https://media.geeksforgeeks.org/wp-content/uploads/20210313222137/UntitledDiagramPage1.png"/>
          <p:cNvPicPr>
            <a:picLocks noChangeAspect="1" noChangeArrowheads="1"/>
          </p:cNvPicPr>
          <p:nvPr/>
        </p:nvPicPr>
        <p:blipFill>
          <a:blip r:embed="rId2"/>
          <a:srcRect/>
          <a:stretch>
            <a:fillRect/>
          </a:stretch>
        </p:blipFill>
        <p:spPr bwMode="auto">
          <a:xfrm>
            <a:off x="2057400" y="990600"/>
            <a:ext cx="6825710" cy="4114800"/>
          </a:xfrm>
          <a:prstGeom prst="rect">
            <a:avLst/>
          </a:prstGeom>
          <a:noFill/>
        </p:spPr>
      </p:pic>
      <p:sp>
        <p:nvSpPr>
          <p:cNvPr id="5" name="Rectangle 4"/>
          <p:cNvSpPr/>
          <p:nvPr/>
        </p:nvSpPr>
        <p:spPr>
          <a:xfrm>
            <a:off x="152400" y="5029200"/>
            <a:ext cx="4572000" cy="1477328"/>
          </a:xfrm>
          <a:prstGeom prst="rect">
            <a:avLst/>
          </a:prstGeom>
        </p:spPr>
        <p:txBody>
          <a:bodyPr>
            <a:spAutoFit/>
          </a:bodyPr>
          <a:lstStyle/>
          <a:p>
            <a:pPr fontAlgn="base"/>
            <a:r>
              <a:rPr lang="en-US" b="1" dirty="0" smtClean="0"/>
              <a:t>Components of a Cluster Computer :</a:t>
            </a:r>
          </a:p>
          <a:p>
            <a:pPr fontAlgn="base">
              <a:buFont typeface="Arial" pitchFamily="34" charset="0"/>
              <a:buChar char="•"/>
            </a:pPr>
            <a:r>
              <a:rPr lang="en-US" b="1" dirty="0" smtClean="0"/>
              <a:t>Cluster Nodes</a:t>
            </a:r>
          </a:p>
          <a:p>
            <a:pPr fontAlgn="base">
              <a:buFont typeface="Arial" pitchFamily="34" charset="0"/>
              <a:buChar char="•"/>
            </a:pPr>
            <a:r>
              <a:rPr lang="en-US" b="1" dirty="0" smtClean="0"/>
              <a:t>Cluster Operating System</a:t>
            </a:r>
          </a:p>
          <a:p>
            <a:pPr fontAlgn="base">
              <a:buFont typeface="Arial" pitchFamily="34" charset="0"/>
              <a:buChar char="•"/>
            </a:pPr>
            <a:r>
              <a:rPr lang="en-US" b="1" dirty="0" smtClean="0"/>
              <a:t>The switch or node interconnect</a:t>
            </a:r>
          </a:p>
          <a:p>
            <a:pPr fontAlgn="base">
              <a:buFont typeface="Arial" pitchFamily="34" charset="0"/>
              <a:buChar char="•"/>
            </a:pPr>
            <a:r>
              <a:rPr lang="en-US" b="1" dirty="0" smtClean="0"/>
              <a:t>Network switching hardware</a:t>
            </a:r>
            <a:endParaRPr lang="en-US"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Cluster Components</a:t>
            </a:r>
            <a:endParaRPr lang="en-US" dirty="0"/>
          </a:p>
        </p:txBody>
      </p:sp>
      <p:sp>
        <p:nvSpPr>
          <p:cNvPr id="3" name="Content Placeholder 2"/>
          <p:cNvSpPr>
            <a:spLocks noGrp="1"/>
          </p:cNvSpPr>
          <p:nvPr>
            <p:ph idx="1"/>
          </p:nvPr>
        </p:nvSpPr>
        <p:spPr/>
        <p:txBody>
          <a:bodyPr/>
          <a:lstStyle/>
          <a:p>
            <a:endParaRPr lang="en-US" dirty="0"/>
          </a:p>
        </p:txBody>
      </p:sp>
      <p:pic>
        <p:nvPicPr>
          <p:cNvPr id="25602" name="Picture 2" descr="https://media.geeksforgeeks.org/wp-content/uploads/20210313223615/UntitledDiagram3.png"/>
          <p:cNvPicPr>
            <a:picLocks noChangeAspect="1" noChangeArrowheads="1"/>
          </p:cNvPicPr>
          <p:nvPr/>
        </p:nvPicPr>
        <p:blipFill>
          <a:blip r:embed="rId2"/>
          <a:srcRect/>
          <a:stretch>
            <a:fillRect/>
          </a:stretch>
        </p:blipFill>
        <p:spPr bwMode="auto">
          <a:xfrm>
            <a:off x="685800" y="1371600"/>
            <a:ext cx="7467600" cy="517868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457200" y="762000"/>
            <a:ext cx="818972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dmin\Pictures\Screenshots\Screenshot (1).png"/>
          <p:cNvPicPr>
            <a:picLocks noChangeAspect="1" noChangeArrowheads="1"/>
          </p:cNvPicPr>
          <p:nvPr/>
        </p:nvPicPr>
        <p:blipFill>
          <a:blip r:embed="rId2"/>
          <a:srcRect/>
          <a:stretch>
            <a:fillRect/>
          </a:stretch>
        </p:blipFill>
        <p:spPr bwMode="auto">
          <a:xfrm>
            <a:off x="304800" y="228600"/>
            <a:ext cx="8709890" cy="61722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s://upload.wikimedia.org/wikipedia/commons/thumb/c/c6/Distributed-parallel.svg/800px-Distributed-parallel.svg.png"/>
          <p:cNvPicPr>
            <a:picLocks noChangeAspect="1" noChangeArrowheads="1"/>
          </p:cNvPicPr>
          <p:nvPr/>
        </p:nvPicPr>
        <p:blipFill>
          <a:blip r:embed="rId2"/>
          <a:srcRect/>
          <a:stretch>
            <a:fillRect/>
          </a:stretch>
        </p:blipFill>
        <p:spPr bwMode="auto">
          <a:xfrm>
            <a:off x="1295400" y="0"/>
            <a:ext cx="6378887" cy="5867400"/>
          </a:xfrm>
          <a:prstGeom prst="rect">
            <a:avLst/>
          </a:prstGeom>
          <a:noFill/>
        </p:spPr>
      </p:pic>
      <p:sp>
        <p:nvSpPr>
          <p:cNvPr id="3" name="Rectangle 2"/>
          <p:cNvSpPr/>
          <p:nvPr/>
        </p:nvSpPr>
        <p:spPr>
          <a:xfrm>
            <a:off x="1752600" y="5943600"/>
            <a:ext cx="5334000" cy="707886"/>
          </a:xfrm>
          <a:prstGeom prst="rect">
            <a:avLst/>
          </a:prstGeom>
        </p:spPr>
        <p:txBody>
          <a:bodyPr wrap="square">
            <a:spAutoFit/>
          </a:bodyPr>
          <a:lstStyle/>
          <a:p>
            <a:r>
              <a:rPr lang="en-US" b="1" dirty="0" smtClean="0"/>
              <a:t>(</a:t>
            </a:r>
            <a:r>
              <a:rPr lang="en-US" sz="2000" b="1" dirty="0" smtClean="0"/>
              <a:t>a), (b): a distributed system.</a:t>
            </a:r>
            <a:br>
              <a:rPr lang="en-US" sz="2000" b="1" dirty="0" smtClean="0"/>
            </a:br>
            <a:r>
              <a:rPr lang="en-US" sz="2000" b="1" dirty="0" smtClean="0"/>
              <a:t>(c): a parallel system.</a:t>
            </a:r>
            <a:endParaRPr lang="en-US" sz="20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990600" y="762000"/>
            <a:ext cx="61722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0242" name="Picture 2" descr="Cloud Computing Architecture - javatpoint"/>
          <p:cNvPicPr>
            <a:picLocks noChangeAspect="1" noChangeArrowheads="1"/>
          </p:cNvPicPr>
          <p:nvPr/>
        </p:nvPicPr>
        <p:blipFill>
          <a:blip r:embed="rId2"/>
          <a:srcRect/>
          <a:stretch>
            <a:fillRect/>
          </a:stretch>
        </p:blipFill>
        <p:spPr bwMode="auto">
          <a:xfrm>
            <a:off x="990600" y="381000"/>
            <a:ext cx="7510271" cy="58674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685800" y="533400"/>
            <a:ext cx="7086600" cy="60631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dmin\Pictures\Screenshots\Screenshot (2).png"/>
          <p:cNvPicPr>
            <a:picLocks noChangeAspect="1" noChangeArrowheads="1"/>
          </p:cNvPicPr>
          <p:nvPr/>
        </p:nvPicPr>
        <p:blipFill>
          <a:blip r:embed="rId2"/>
          <a:srcRect/>
          <a:stretch>
            <a:fillRect/>
          </a:stretch>
        </p:blipFill>
        <p:spPr bwMode="auto">
          <a:xfrm>
            <a:off x="152401" y="228600"/>
            <a:ext cx="8610600" cy="64008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Admin\Pictures\Screenshots\Screenshot (3).png"/>
          <p:cNvPicPr>
            <a:picLocks noChangeAspect="1" noChangeArrowheads="1"/>
          </p:cNvPicPr>
          <p:nvPr/>
        </p:nvPicPr>
        <p:blipFill>
          <a:blip r:embed="rId3"/>
          <a:srcRect/>
          <a:stretch>
            <a:fillRect/>
          </a:stretch>
        </p:blipFill>
        <p:spPr bwMode="auto">
          <a:xfrm>
            <a:off x="152400" y="685800"/>
            <a:ext cx="8553742" cy="56388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122" name="Picture 2" descr="C:\Users\Admin\Pictures\Screenshots\Screenshot (4).png"/>
          <p:cNvPicPr>
            <a:picLocks noChangeAspect="1" noChangeArrowheads="1"/>
          </p:cNvPicPr>
          <p:nvPr/>
        </p:nvPicPr>
        <p:blipFill>
          <a:blip r:embed="rId2"/>
          <a:srcRect/>
          <a:stretch>
            <a:fillRect/>
          </a:stretch>
        </p:blipFill>
        <p:spPr bwMode="auto">
          <a:xfrm>
            <a:off x="381000" y="609600"/>
            <a:ext cx="8561220" cy="54102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Admin\Pictures\Screenshots\Screenshot (5).png"/>
          <p:cNvPicPr>
            <a:picLocks noChangeAspect="1" noChangeArrowheads="1"/>
          </p:cNvPicPr>
          <p:nvPr/>
        </p:nvPicPr>
        <p:blipFill>
          <a:blip r:embed="rId2"/>
          <a:srcRect/>
          <a:stretch>
            <a:fillRect/>
          </a:stretch>
        </p:blipFill>
        <p:spPr bwMode="auto">
          <a:xfrm>
            <a:off x="140862" y="381000"/>
            <a:ext cx="8866171" cy="60960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Admin\Pictures\Screenshots\Screenshot (6).png"/>
          <p:cNvPicPr>
            <a:picLocks noChangeAspect="1" noChangeArrowheads="1"/>
          </p:cNvPicPr>
          <p:nvPr/>
        </p:nvPicPr>
        <p:blipFill>
          <a:blip r:embed="rId2"/>
          <a:srcRect/>
          <a:stretch>
            <a:fillRect/>
          </a:stretch>
        </p:blipFill>
        <p:spPr bwMode="auto">
          <a:xfrm>
            <a:off x="152400" y="304800"/>
            <a:ext cx="8858890" cy="60960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Admin\Pictures\Screenshots\Screenshot (7).png"/>
          <p:cNvPicPr>
            <a:picLocks noChangeAspect="1" noChangeArrowheads="1"/>
          </p:cNvPicPr>
          <p:nvPr/>
        </p:nvPicPr>
        <p:blipFill>
          <a:blip r:embed="rId2"/>
          <a:srcRect/>
          <a:stretch>
            <a:fillRect/>
          </a:stretch>
        </p:blipFill>
        <p:spPr bwMode="auto">
          <a:xfrm>
            <a:off x="92516" y="152400"/>
            <a:ext cx="8962952" cy="65532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4983163"/>
          </a:xfrm>
        </p:spPr>
        <p:txBody>
          <a:bodyPr>
            <a:normAutofit/>
          </a:bodyPr>
          <a:lstStyle/>
          <a:p>
            <a:pPr fontAlgn="base"/>
            <a:r>
              <a:rPr lang="en-US" sz="4000" b="1" dirty="0" smtClean="0">
                <a:solidFill>
                  <a:schemeClr val="tx2">
                    <a:lumMod val="60000"/>
                    <a:lumOff val="40000"/>
                  </a:schemeClr>
                </a:solidFill>
              </a:rPr>
              <a:t>Business Drivers for Cloud </a:t>
            </a:r>
          </a:p>
          <a:p>
            <a:pPr fontAlgn="base"/>
            <a:r>
              <a:rPr lang="en-US" b="1" dirty="0" smtClean="0"/>
              <a:t>Capacity Planning</a:t>
            </a:r>
          </a:p>
          <a:p>
            <a:pPr marL="514350" indent="-514350" fontAlgn="base">
              <a:buFont typeface="+mj-lt"/>
              <a:buAutoNum type="arabicPeriod"/>
            </a:pPr>
            <a:r>
              <a:rPr lang="en-US" dirty="0" smtClean="0"/>
              <a:t>Level of Demand</a:t>
            </a:r>
          </a:p>
          <a:p>
            <a:pPr marL="514350" indent="-514350" fontAlgn="base">
              <a:buFont typeface="+mj-lt"/>
              <a:buAutoNum type="arabicPeriod"/>
            </a:pPr>
            <a:r>
              <a:rPr lang="en-US" dirty="0" smtClean="0"/>
              <a:t>Cost of Production</a:t>
            </a:r>
          </a:p>
          <a:p>
            <a:pPr marL="514350" indent="-514350" fontAlgn="base">
              <a:buFont typeface="+mj-lt"/>
              <a:buAutoNum type="arabicPeriod"/>
            </a:pPr>
            <a:r>
              <a:rPr lang="en-US" dirty="0" smtClean="0"/>
              <a:t>Availability of Funds</a:t>
            </a:r>
            <a:endParaRPr lang="en-US" b="1" dirty="0" smtClean="0"/>
          </a:p>
          <a:p>
            <a:pPr fontAlgn="base"/>
            <a:r>
              <a:rPr lang="en-US" b="1" dirty="0" smtClean="0"/>
              <a:t>Cost Reduction</a:t>
            </a:r>
          </a:p>
          <a:p>
            <a:pPr fontAlgn="base"/>
            <a:r>
              <a:rPr lang="en-US" b="1" dirty="0" smtClean="0"/>
              <a:t>Organizational Agility</a:t>
            </a:r>
          </a:p>
          <a:p>
            <a:pPr fontAlgn="base"/>
            <a:r>
              <a:rPr lang="en-US" sz="4000" b="1" dirty="0" smtClean="0">
                <a:solidFill>
                  <a:schemeClr val="tx2">
                    <a:lumMod val="60000"/>
                    <a:lumOff val="40000"/>
                  </a:schemeClr>
                </a:solidFill>
              </a:rPr>
              <a:t>Role of Open Standards</a:t>
            </a:r>
          </a:p>
          <a:p>
            <a:endParaRPr lang="en-US"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descr="Grid, HPC Cluster and Cloud: Part I, an Infrastructure Perspective"/>
          <p:cNvPicPr>
            <a:picLocks noChangeAspect="1" noChangeArrowheads="1"/>
          </p:cNvPicPr>
          <p:nvPr/>
        </p:nvPicPr>
        <p:blipFill>
          <a:blip r:embed="rId2"/>
          <a:srcRect/>
          <a:stretch>
            <a:fillRect/>
          </a:stretch>
        </p:blipFill>
        <p:spPr bwMode="auto">
          <a:xfrm>
            <a:off x="381001" y="609600"/>
            <a:ext cx="8621712" cy="5791200"/>
          </a:xfrm>
          <a:prstGeom prst="rect">
            <a:avLst/>
          </a:prstGeom>
          <a:noFill/>
        </p:spPr>
      </p:pic>
    </p:spTree>
    <p:extLst>
      <p:ext uri="{BB962C8B-B14F-4D97-AF65-F5344CB8AC3E}">
        <p14:creationId xmlns:p14="http://schemas.microsoft.com/office/powerpoint/2010/main" xmlns="" val="1687209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Ppt on cloud computing"/>
          <p:cNvPicPr>
            <a:picLocks noChangeAspect="1" noChangeArrowheads="1"/>
          </p:cNvPicPr>
          <p:nvPr/>
        </p:nvPicPr>
        <p:blipFill>
          <a:blip r:embed="rId2"/>
          <a:srcRect/>
          <a:stretch>
            <a:fillRect/>
          </a:stretch>
        </p:blipFill>
        <p:spPr bwMode="auto">
          <a:xfrm>
            <a:off x="228600" y="228600"/>
            <a:ext cx="8534399" cy="64008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11 Best Cloud Computing Services Of 2020"/>
          <p:cNvPicPr>
            <a:picLocks noChangeAspect="1" noChangeArrowheads="1"/>
          </p:cNvPicPr>
          <p:nvPr/>
        </p:nvPicPr>
        <p:blipFill>
          <a:blip r:embed="rId2"/>
          <a:srcRect/>
          <a:stretch>
            <a:fillRect/>
          </a:stretch>
        </p:blipFill>
        <p:spPr bwMode="auto">
          <a:xfrm>
            <a:off x="762000" y="381000"/>
            <a:ext cx="7460615" cy="57267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38915" name="Picture 3" descr="C:\Users\Admin\Pictures\Screenshots\top-cloud-providers.png"/>
          <p:cNvPicPr>
            <a:picLocks noChangeAspect="1" noChangeArrowheads="1"/>
          </p:cNvPicPr>
          <p:nvPr/>
        </p:nvPicPr>
        <p:blipFill>
          <a:blip r:embed="rId2"/>
          <a:srcRect/>
          <a:stretch>
            <a:fillRect/>
          </a:stretch>
        </p:blipFill>
        <p:spPr bwMode="auto">
          <a:xfrm>
            <a:off x="361014" y="838200"/>
            <a:ext cx="8401986" cy="51054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914400" y="304800"/>
            <a:ext cx="6705600" cy="6295417"/>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Comparison with traditional computing architecture (client/server)</a:t>
            </a:r>
            <a:endParaRPr lang="en-US" dirty="0"/>
          </a:p>
        </p:txBody>
      </p:sp>
      <p:graphicFrame>
        <p:nvGraphicFramePr>
          <p:cNvPr id="4" name="Content Placeholder 3"/>
          <p:cNvGraphicFramePr>
            <a:graphicFrameLocks noGrp="1"/>
          </p:cNvGraphicFramePr>
          <p:nvPr>
            <p:ph idx="1"/>
          </p:nvPr>
        </p:nvGraphicFramePr>
        <p:xfrm>
          <a:off x="457200" y="1371600"/>
          <a:ext cx="8686800" cy="547878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xmlns="" val="20000"/>
                    </a:ext>
                  </a:extLst>
                </a:gridCol>
                <a:gridCol w="4343400">
                  <a:extLst>
                    <a:ext uri="{9D8B030D-6E8A-4147-A177-3AD203B41FA5}">
                      <a16:colId xmlns:a16="http://schemas.microsoft.com/office/drawing/2014/main" xmlns="" val="20001"/>
                    </a:ext>
                  </a:extLst>
                </a:gridCol>
              </a:tblGrid>
              <a:tr h="548673">
                <a:tc>
                  <a:txBody>
                    <a:bodyPr/>
                    <a:lstStyle/>
                    <a:p>
                      <a:pPr algn="ctr" fontAlgn="base"/>
                      <a:r>
                        <a:rPr lang="en-US" sz="2200" b="1" dirty="0"/>
                        <a:t>Cloud Computing</a:t>
                      </a:r>
                      <a:endParaRPr lang="en-US" sz="2200" b="0" dirty="0"/>
                    </a:p>
                  </a:txBody>
                  <a:tcPr marL="95250" marR="95250" marT="95250" marB="95250" anchor="ctr"/>
                </a:tc>
                <a:tc>
                  <a:txBody>
                    <a:bodyPr/>
                    <a:lstStyle/>
                    <a:p>
                      <a:pPr algn="ctr" fontAlgn="base"/>
                      <a:r>
                        <a:rPr lang="en-US" sz="2200" b="1" dirty="0"/>
                        <a:t>Traditional Computing </a:t>
                      </a:r>
                      <a:endParaRPr lang="en-US" sz="2200" b="0" dirty="0"/>
                    </a:p>
                  </a:txBody>
                  <a:tcPr marL="95250" marR="95250" marT="95250" marB="95250" anchor="ctr"/>
                </a:tc>
                <a:extLst>
                  <a:ext uri="{0D108BD9-81ED-4DB2-BD59-A6C34878D82A}">
                    <a16:rowId xmlns:a16="http://schemas.microsoft.com/office/drawing/2014/main" xmlns="" val="10000"/>
                  </a:ext>
                </a:extLst>
              </a:tr>
              <a:tr h="1232527">
                <a:tc>
                  <a:txBody>
                    <a:bodyPr/>
                    <a:lstStyle/>
                    <a:p>
                      <a:pPr algn="l" fontAlgn="base"/>
                      <a:r>
                        <a:rPr lang="en-US" sz="2000" b="0" dirty="0"/>
                        <a:t>It refers to delivery of different services such as data and programs through internet on different servers.</a:t>
                      </a:r>
                    </a:p>
                  </a:txBody>
                  <a:tcPr marL="95250" marR="95250" marT="133350" marB="133350" anchor="ctr"/>
                </a:tc>
                <a:tc>
                  <a:txBody>
                    <a:bodyPr/>
                    <a:lstStyle/>
                    <a:p>
                      <a:pPr algn="l" fontAlgn="base"/>
                      <a:r>
                        <a:rPr lang="en-US" sz="2000" b="0" dirty="0"/>
                        <a:t>It refers to delivery of different services on local server. </a:t>
                      </a:r>
                    </a:p>
                  </a:txBody>
                  <a:tcPr marL="95250" marR="95250" marT="133350" marB="133350" anchor="ctr"/>
                </a:tc>
                <a:extLst>
                  <a:ext uri="{0D108BD9-81ED-4DB2-BD59-A6C34878D82A}">
                    <a16:rowId xmlns:a16="http://schemas.microsoft.com/office/drawing/2014/main" xmlns="" val="10001"/>
                  </a:ext>
                </a:extLst>
              </a:tr>
              <a:tr h="1232527">
                <a:tc>
                  <a:txBody>
                    <a:bodyPr/>
                    <a:lstStyle/>
                    <a:p>
                      <a:pPr algn="l" fontAlgn="base"/>
                      <a:r>
                        <a:rPr lang="en-US" sz="2000" b="0" dirty="0"/>
                        <a:t>It takes place on third-party servers that is hosted by third-party hosting companies.  </a:t>
                      </a:r>
                    </a:p>
                  </a:txBody>
                  <a:tcPr marL="95250" marR="95250" marT="133350" marB="133350" anchor="ctr"/>
                </a:tc>
                <a:tc>
                  <a:txBody>
                    <a:bodyPr/>
                    <a:lstStyle/>
                    <a:p>
                      <a:pPr algn="l" fontAlgn="base"/>
                      <a:r>
                        <a:rPr lang="en-US" sz="2000" b="0"/>
                        <a:t>It takes place on physical hard drives and website severs.  </a:t>
                      </a:r>
                    </a:p>
                  </a:txBody>
                  <a:tcPr marL="95250" marR="95250" marT="133350" marB="133350" anchor="ctr"/>
                </a:tc>
                <a:extLst>
                  <a:ext uri="{0D108BD9-81ED-4DB2-BD59-A6C34878D82A}">
                    <a16:rowId xmlns:a16="http://schemas.microsoft.com/office/drawing/2014/main" xmlns="" val="10002"/>
                  </a:ext>
                </a:extLst>
              </a:tr>
              <a:tr h="914455">
                <a:tc>
                  <a:txBody>
                    <a:bodyPr/>
                    <a:lstStyle/>
                    <a:p>
                      <a:pPr algn="l" fontAlgn="base"/>
                      <a:r>
                        <a:rPr lang="en-US" sz="2000" b="0" dirty="0"/>
                        <a:t>It is ability to access data anywhere at any time by user.  </a:t>
                      </a:r>
                    </a:p>
                  </a:txBody>
                  <a:tcPr marL="95250" marR="95250" marT="133350" marB="133350" anchor="ctr"/>
                </a:tc>
                <a:tc>
                  <a:txBody>
                    <a:bodyPr/>
                    <a:lstStyle/>
                    <a:p>
                      <a:pPr algn="l" fontAlgn="base"/>
                      <a:r>
                        <a:rPr lang="en-US" sz="2000" b="0" dirty="0"/>
                        <a:t>User can access data only on system in which data is stored.  </a:t>
                      </a:r>
                    </a:p>
                  </a:txBody>
                  <a:tcPr marL="95250" marR="95250" marT="133350" marB="133350" anchor="ctr"/>
                </a:tc>
                <a:extLst>
                  <a:ext uri="{0D108BD9-81ED-4DB2-BD59-A6C34878D82A}">
                    <a16:rowId xmlns:a16="http://schemas.microsoft.com/office/drawing/2014/main" xmlns="" val="10003"/>
                  </a:ext>
                </a:extLst>
              </a:tr>
              <a:tr h="1550598">
                <a:tc>
                  <a:txBody>
                    <a:bodyPr/>
                    <a:lstStyle/>
                    <a:p>
                      <a:pPr algn="l" fontAlgn="base"/>
                      <a:r>
                        <a:rPr lang="en-US" sz="2000" b="0" dirty="0"/>
                        <a:t>It is more cost effective as compared to tradition </a:t>
                      </a:r>
                      <a:r>
                        <a:rPr lang="en-US" sz="2000" b="0" dirty="0" smtClean="0"/>
                        <a:t>computing</a:t>
                      </a:r>
                      <a:endParaRPr lang="en-US" sz="2000" b="0" dirty="0"/>
                    </a:p>
                  </a:txBody>
                  <a:tcPr marL="95250" marR="95250" marT="133350" marB="133350" anchor="ctr"/>
                </a:tc>
                <a:tc>
                  <a:txBody>
                    <a:bodyPr/>
                    <a:lstStyle/>
                    <a:p>
                      <a:pPr algn="l" fontAlgn="base"/>
                      <a:r>
                        <a:rPr lang="en-US" sz="2000" b="0" dirty="0"/>
                        <a:t>It is less cost effective as compared to cloud computing because one has to buy expensive equipment’s to operate and maintain server.  </a:t>
                      </a:r>
                    </a:p>
                  </a:txBody>
                  <a:tcPr marL="95250" marR="95250" marT="133350" marB="133350" anchor="ct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graphicFrame>
        <p:nvGraphicFramePr>
          <p:cNvPr id="6" name="Content Placeholder 3"/>
          <p:cNvGraphicFramePr>
            <a:graphicFrameLocks/>
          </p:cNvGraphicFramePr>
          <p:nvPr/>
        </p:nvGraphicFramePr>
        <p:xfrm>
          <a:off x="152400" y="304800"/>
          <a:ext cx="8839200" cy="6545613"/>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xmlns="" val="20000"/>
                    </a:ext>
                  </a:extLst>
                </a:gridCol>
                <a:gridCol w="4495800">
                  <a:extLst>
                    <a:ext uri="{9D8B030D-6E8A-4147-A177-3AD203B41FA5}">
                      <a16:colId xmlns:a16="http://schemas.microsoft.com/office/drawing/2014/main" xmlns="" val="20001"/>
                    </a:ext>
                  </a:extLst>
                </a:gridCol>
              </a:tblGrid>
              <a:tr h="548673">
                <a:tc>
                  <a:txBody>
                    <a:bodyPr/>
                    <a:lstStyle/>
                    <a:p>
                      <a:pPr algn="ctr" fontAlgn="base"/>
                      <a:r>
                        <a:rPr lang="en-US" sz="2200" b="1" dirty="0"/>
                        <a:t>Cloud Computing</a:t>
                      </a:r>
                      <a:endParaRPr lang="en-US" sz="2200" b="0" dirty="0"/>
                    </a:p>
                  </a:txBody>
                  <a:tcPr marL="95250" marR="95250" marT="95250" marB="95250" anchor="ctr"/>
                </a:tc>
                <a:tc>
                  <a:txBody>
                    <a:bodyPr/>
                    <a:lstStyle/>
                    <a:p>
                      <a:pPr algn="ctr" fontAlgn="base"/>
                      <a:r>
                        <a:rPr lang="en-US" sz="2200" b="1" dirty="0"/>
                        <a:t>Traditional Computing </a:t>
                      </a:r>
                      <a:endParaRPr lang="en-US" sz="2200" b="0" dirty="0"/>
                    </a:p>
                  </a:txBody>
                  <a:tcPr marL="95250" marR="95250" marT="95250" marB="95250" anchor="ctr"/>
                </a:tc>
                <a:extLst>
                  <a:ext uri="{0D108BD9-81ED-4DB2-BD59-A6C34878D82A}">
                    <a16:rowId xmlns:a16="http://schemas.microsoft.com/office/drawing/2014/main" xmlns="" val="10000"/>
                  </a:ext>
                </a:extLst>
              </a:tr>
              <a:tr h="1203927">
                <a:tc>
                  <a:txBody>
                    <a:bodyPr/>
                    <a:lstStyle/>
                    <a:p>
                      <a:pPr algn="l" fontAlgn="base"/>
                      <a:r>
                        <a:rPr lang="en-US" sz="1800" b="0" dirty="0"/>
                        <a:t>It is more user-friendly as compared to traditional computing because user can have access to data anytime anywhere using internet. </a:t>
                      </a:r>
                    </a:p>
                  </a:txBody>
                  <a:tcPr marL="95250" marR="95250" marT="133350" marB="133350" anchor="ctr"/>
                </a:tc>
                <a:tc>
                  <a:txBody>
                    <a:bodyPr/>
                    <a:lstStyle/>
                    <a:p>
                      <a:pPr algn="l" fontAlgn="base"/>
                      <a:r>
                        <a:rPr lang="en-US" sz="1800" b="0" dirty="0"/>
                        <a:t>It is less user-friendly as compared to </a:t>
                      </a:r>
                      <a:r>
                        <a:rPr lang="en-US" sz="1800" b="0" dirty="0" smtClean="0"/>
                        <a:t>cloud</a:t>
                      </a:r>
                      <a:endParaRPr lang="en-US" sz="1800" b="0" dirty="0"/>
                    </a:p>
                  </a:txBody>
                  <a:tcPr marL="95250" marR="95250" marT="133350" marB="133350" anchor="ctr"/>
                </a:tc>
                <a:extLst>
                  <a:ext uri="{0D108BD9-81ED-4DB2-BD59-A6C34878D82A}">
                    <a16:rowId xmlns:a16="http://schemas.microsoft.com/office/drawing/2014/main" xmlns="" val="10001"/>
                  </a:ext>
                </a:extLst>
              </a:tr>
              <a:tr h="594327">
                <a:tc>
                  <a:txBody>
                    <a:bodyPr/>
                    <a:lstStyle/>
                    <a:p>
                      <a:pPr algn="l" fontAlgn="base"/>
                      <a:r>
                        <a:rPr lang="en-US" sz="1800" b="0" dirty="0"/>
                        <a:t>It requires fast, reliable and stable internet connection to access information anywhere at any time.</a:t>
                      </a:r>
                    </a:p>
                  </a:txBody>
                  <a:tcPr marL="95250" marR="95250" marT="133350" marB="133350" anchor="ctr"/>
                </a:tc>
                <a:tc>
                  <a:txBody>
                    <a:bodyPr/>
                    <a:lstStyle/>
                    <a:p>
                      <a:pPr algn="l" fontAlgn="base"/>
                      <a:r>
                        <a:rPr lang="en-US" sz="1800" b="0"/>
                        <a:t>It does not require any internet connection to access data or information.  </a:t>
                      </a:r>
                    </a:p>
                  </a:txBody>
                  <a:tcPr marL="95250" marR="95250" marT="133350" marB="133350" anchor="ctr"/>
                </a:tc>
                <a:extLst>
                  <a:ext uri="{0D108BD9-81ED-4DB2-BD59-A6C34878D82A}">
                    <a16:rowId xmlns:a16="http://schemas.microsoft.com/office/drawing/2014/main" xmlns="" val="10002"/>
                  </a:ext>
                </a:extLst>
              </a:tr>
              <a:tr h="708627">
                <a:tc>
                  <a:txBody>
                    <a:bodyPr/>
                    <a:lstStyle/>
                    <a:p>
                      <a:pPr algn="l" fontAlgn="base"/>
                      <a:r>
                        <a:rPr lang="en-US" sz="1800" b="0" dirty="0"/>
                        <a:t>It provides more storage space and servers as well as more computing power so that applications and software run must faster and effectively.  </a:t>
                      </a:r>
                    </a:p>
                  </a:txBody>
                  <a:tcPr marL="95250" marR="95250" marT="133350" marB="133350" anchor="ctr"/>
                </a:tc>
                <a:tc>
                  <a:txBody>
                    <a:bodyPr/>
                    <a:lstStyle/>
                    <a:p>
                      <a:pPr algn="l" fontAlgn="base"/>
                      <a:r>
                        <a:rPr lang="en-US" sz="1800" b="0" dirty="0"/>
                        <a:t>It provides less storage as compared to cloud computing.  </a:t>
                      </a:r>
                    </a:p>
                  </a:txBody>
                  <a:tcPr marL="95250" marR="95250" marT="133350" marB="133350" anchor="ctr"/>
                </a:tc>
                <a:extLst>
                  <a:ext uri="{0D108BD9-81ED-4DB2-BD59-A6C34878D82A}">
                    <a16:rowId xmlns:a16="http://schemas.microsoft.com/office/drawing/2014/main" xmlns="" val="10003"/>
                  </a:ext>
                </a:extLst>
              </a:tr>
              <a:tr h="480027">
                <a:tc>
                  <a:txBody>
                    <a:bodyPr/>
                    <a:lstStyle/>
                    <a:p>
                      <a:pPr algn="l" fontAlgn="base"/>
                      <a:r>
                        <a:rPr lang="en-US" sz="1800" b="0" dirty="0"/>
                        <a:t>Cloud service is served by provider’s support team.  </a:t>
                      </a:r>
                    </a:p>
                  </a:txBody>
                  <a:tcPr marL="95250" marR="95250" marT="133350" marB="133350" anchor="ctr"/>
                </a:tc>
                <a:tc>
                  <a:txBody>
                    <a:bodyPr/>
                    <a:lstStyle/>
                    <a:p>
                      <a:pPr algn="l" fontAlgn="base"/>
                      <a:r>
                        <a:rPr lang="en-US" sz="1800" b="0" dirty="0"/>
                        <a:t>It requires own team to maintain and monitor system that will need a lot of time and efforts.  </a:t>
                      </a:r>
                    </a:p>
                  </a:txBody>
                  <a:tcPr marL="95250" marR="95250" marT="133350" marB="133350" anchor="ctr"/>
                </a:tc>
                <a:extLst>
                  <a:ext uri="{0D108BD9-81ED-4DB2-BD59-A6C34878D82A}">
                    <a16:rowId xmlns:a16="http://schemas.microsoft.com/office/drawing/2014/main" xmlns="" val="10004"/>
                  </a:ext>
                </a:extLst>
              </a:tr>
              <a:tr h="1051527">
                <a:tc>
                  <a:txBody>
                    <a:bodyPr/>
                    <a:lstStyle/>
                    <a:p>
                      <a:pPr algn="l" fontAlgn="base"/>
                      <a:r>
                        <a:rPr lang="en-US" sz="1800" b="0" dirty="0"/>
                        <a:t>Software is offered as an on-demand service (</a:t>
                      </a:r>
                      <a:r>
                        <a:rPr lang="en-US" sz="1800" b="0" dirty="0" err="1"/>
                        <a:t>SaaS</a:t>
                      </a:r>
                      <a:r>
                        <a:rPr lang="en-US" sz="1800" b="0" dirty="0"/>
                        <a:t>) that can be accessed through subscription service.  </a:t>
                      </a:r>
                    </a:p>
                  </a:txBody>
                  <a:tcPr marL="95250" marR="95250" marT="133350" marB="133350" anchor="ctr"/>
                </a:tc>
                <a:tc>
                  <a:txBody>
                    <a:bodyPr/>
                    <a:lstStyle/>
                    <a:p>
                      <a:pPr algn="l" fontAlgn="base"/>
                      <a:r>
                        <a:rPr lang="en-US" sz="1800" b="0" dirty="0"/>
                        <a:t>Software in purchased individually for every user and requires to be updated periodically.</a:t>
                      </a:r>
                    </a:p>
                  </a:txBody>
                  <a:tcPr marL="95250" marR="95250" marT="133350" marB="133350" anchor="ctr"/>
                </a:tc>
                <a:extLst>
                  <a:ext uri="{0D108BD9-81ED-4DB2-BD59-A6C34878D82A}">
                    <a16:rowId xmlns:a16="http://schemas.microsoft.com/office/drawing/2014/main" xmlns="" val="10005"/>
                  </a:ext>
                </a:extLst>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Computing Architecture</a:t>
            </a:r>
            <a:endParaRPr lang="en-US" dirty="0"/>
          </a:p>
        </p:txBody>
      </p:sp>
      <p:sp>
        <p:nvSpPr>
          <p:cNvPr id="3" name="Content Placeholder 2"/>
          <p:cNvSpPr>
            <a:spLocks noGrp="1"/>
          </p:cNvSpPr>
          <p:nvPr>
            <p:ph idx="1"/>
          </p:nvPr>
        </p:nvSpPr>
        <p:spPr>
          <a:xfrm>
            <a:off x="533400" y="1143000"/>
            <a:ext cx="8229600" cy="4525963"/>
          </a:xfrm>
        </p:spPr>
        <p:txBody>
          <a:bodyPr/>
          <a:lstStyle/>
          <a:p>
            <a:r>
              <a:rPr lang="en-US" dirty="0" smtClean="0"/>
              <a:t>Cloud computing stack</a:t>
            </a:r>
            <a:endParaRPr lang="en-US" dirty="0"/>
          </a:p>
        </p:txBody>
      </p:sp>
      <p:pic>
        <p:nvPicPr>
          <p:cNvPr id="1026" name="Picture 2"/>
          <p:cNvPicPr>
            <a:picLocks noChangeAspect="1" noChangeArrowheads="1"/>
          </p:cNvPicPr>
          <p:nvPr/>
        </p:nvPicPr>
        <p:blipFill>
          <a:blip r:embed="rId2"/>
          <a:srcRect/>
          <a:stretch>
            <a:fillRect/>
          </a:stretch>
        </p:blipFill>
        <p:spPr bwMode="auto">
          <a:xfrm>
            <a:off x="1278210" y="1828800"/>
            <a:ext cx="6189390" cy="47377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38200" y="533400"/>
            <a:ext cx="7239000" cy="58685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smtClean="0"/>
              <a:t>Services provided at various levels</a:t>
            </a:r>
            <a:endParaRPr lang="en-US" dirty="0"/>
          </a:p>
        </p:txBody>
      </p:sp>
      <p:sp>
        <p:nvSpPr>
          <p:cNvPr id="3" name="Content Placeholder 2"/>
          <p:cNvSpPr>
            <a:spLocks noGrp="1"/>
          </p:cNvSpPr>
          <p:nvPr>
            <p:ph idx="1"/>
          </p:nvPr>
        </p:nvSpPr>
        <p:spPr>
          <a:xfrm>
            <a:off x="381000" y="990600"/>
            <a:ext cx="8610600" cy="5334000"/>
          </a:xfrm>
        </p:spPr>
        <p:txBody>
          <a:bodyPr>
            <a:normAutofit lnSpcReduction="10000"/>
          </a:bodyPr>
          <a:lstStyle/>
          <a:p>
            <a:pPr>
              <a:buNone/>
            </a:pPr>
            <a:r>
              <a:rPr lang="en-US" b="1" dirty="0" smtClean="0"/>
              <a:t>Infrastructure as a Service (</a:t>
            </a:r>
            <a:r>
              <a:rPr lang="en-US" b="1" dirty="0" err="1" smtClean="0"/>
              <a:t>IaaS</a:t>
            </a:r>
            <a:r>
              <a:rPr lang="en-US" b="1" dirty="0" smtClean="0"/>
              <a:t>) </a:t>
            </a:r>
          </a:p>
          <a:p>
            <a:r>
              <a:rPr lang="en-US" dirty="0" smtClean="0"/>
              <a:t>Hardware resources</a:t>
            </a:r>
          </a:p>
          <a:p>
            <a:r>
              <a:rPr lang="en-US" dirty="0" smtClean="0"/>
              <a:t>Networking Components, Storage Devices  </a:t>
            </a:r>
          </a:p>
          <a:p>
            <a:pPr>
              <a:buNone/>
            </a:pPr>
            <a:r>
              <a:rPr lang="en-US" b="1" dirty="0" smtClean="0"/>
              <a:t>Platform as a Service (</a:t>
            </a:r>
            <a:r>
              <a:rPr lang="en-US" b="1" dirty="0" err="1" smtClean="0"/>
              <a:t>IaaS</a:t>
            </a:r>
            <a:r>
              <a:rPr lang="en-US" b="1" dirty="0" smtClean="0"/>
              <a:t>)</a:t>
            </a:r>
          </a:p>
          <a:p>
            <a:r>
              <a:rPr lang="en-US" dirty="0" smtClean="0"/>
              <a:t>OS, Software tools for design and development.  </a:t>
            </a:r>
          </a:p>
          <a:p>
            <a:r>
              <a:rPr lang="en-US" dirty="0" smtClean="0"/>
              <a:t>Server Software, DBMS, Network Access </a:t>
            </a:r>
          </a:p>
          <a:p>
            <a:r>
              <a:rPr lang="en-US" dirty="0" smtClean="0"/>
              <a:t>Hosting Solutions, Environment for server-side scripting </a:t>
            </a:r>
          </a:p>
          <a:p>
            <a:pPr>
              <a:buNone/>
            </a:pPr>
            <a:r>
              <a:rPr lang="en-US" b="1" dirty="0" smtClean="0"/>
              <a:t>Software as a Service (</a:t>
            </a:r>
            <a:r>
              <a:rPr lang="en-US" b="1" dirty="0" err="1" smtClean="0"/>
              <a:t>SaaS</a:t>
            </a:r>
            <a:r>
              <a:rPr lang="en-US" b="1" dirty="0" smtClean="0"/>
              <a:t>)</a:t>
            </a:r>
          </a:p>
          <a:p>
            <a:r>
              <a:rPr lang="en-US" dirty="0" smtClean="0"/>
              <a:t>Software, Editors, software applications </a:t>
            </a:r>
            <a:r>
              <a:rPr lang="en-US" b="1" dirty="0" smtClean="0"/>
              <a:t>  </a:t>
            </a:r>
          </a:p>
          <a:p>
            <a:endParaRPr lang="en-US" dirty="0" smtClean="0"/>
          </a:p>
          <a:p>
            <a:endParaRPr lang="en-US" dirty="0" smtClean="0"/>
          </a:p>
          <a:p>
            <a:endParaRPr lang="en-US" dirty="0" smtClean="0"/>
          </a:p>
          <a:p>
            <a:endParaRPr lang="en-US" dirty="0" smtClean="0"/>
          </a:p>
          <a:p>
            <a:pPr>
              <a:buNone/>
            </a:pPr>
            <a:endParaRPr lang="en-US" dirty="0" smtClean="0"/>
          </a:p>
          <a:p>
            <a:endParaRPr lang="en-US" b="1" dirty="0" smtClean="0"/>
          </a:p>
          <a:p>
            <a:endParaRPr lang="en-US" b="1" dirty="0" smtClean="0"/>
          </a:p>
          <a:p>
            <a:endParaRPr lang="en-US" dirty="0"/>
          </a:p>
        </p:txBody>
      </p:sp>
      <p:sp>
        <p:nvSpPr>
          <p:cNvPr id="4098" name="AutoShape 2" descr="The Framework of Cloud Computing a) Infrastructure layer: it includes resources of computing and storage. In the bottom layer of the framework, physical devices and hardware, such as servers and storages are virtualized as a resource pool to provide computing storage and network services users, in order to install operation system (OS) and operate software application. Thus it is denoted as Infrastructure as a Service (IaaS). Typically services in this layer such as Elastic Computing Cloud of Amazon [6]. b) Platform layer: this layer is considered as a core layer in the cloud computing system, which includes the environment of parallel programming design, distributed storage and management system for structured mass data, distributed file system for mass data, and other system management tools for cloud computing. Program developers are the major clients of the platform layer. All platform resources such as program testing, running and maintaining are provided by the platform directly but not to end users. Thus, this type of services in a platform layer is called Platform as a Service (PaaS). The typical services are Google App Engine [7] and Azure from Microsoft [8]. c) Application layer: this layer provides some simple software and applications, as well as costumer interfaces to end users. Thus we name this type of services in the application layer as Software as a Service (SaaS). Users use client software or a browser to call services from providers through the Internet, and pay costs according to the utility business model (like water or electricity) [9]. The earliest SaaS is the Customer Relationship Management (CRM) [10] from Salesforce, which was developed based on the force.com (a PaaS in Sales force). Some other services provided by Google on-line office such as documents, spreadsheets, presentations are all Saa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The Framework of Cloud Computing a) Infrastructure layer: it includes resources of computing and storage. In the bottom layer of the framework, physical devices and hardware, such as servers and storages are virtualized as a resource pool to provide computing storage and network services users, in order to install operation system (OS) and operate software application. Thus it is denoted as Infrastructure as a Service (IaaS). Typically services in this layer such as Elastic Computing Cloud of Amazon [6]. b) Platform layer: this layer is considered as a core layer in the cloud computing system, which includes the environment of parallel programming design, distributed storage and management system for structured mass data, distributed file system for mass data, and other system management tools for cloud computing. Program developers are the major clients of the platform layer. All platform resources such as program testing, running and maintaining are provided by the platform directly but not to end users. Thus, this type of services in a platform layer is called Platform as a Service (PaaS). The typical services are Google App Engine [7] and Azure from Microsoft [8]. c) Application layer: this layer provides some simple software and applications, as well as costumer interfaces to end users. Thus we name this type of services in the application layer as Software as a Service (SaaS). Users use client software or a browser to call services from providers through the Internet, and pay costs according to the utility business model (like water or electricity) [9]. The earliest SaaS is the Customer Relationship Management (CRM) [10] from Salesforce, which was developed based on the force.com (a PaaS in Sales force). Some other services provided by Google on-line office such as documents, spreadsheets, presentations are all Saa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The Framework of Cloud Computing a) Infrastructure layer: it includes resources of computing and storage. In the bottom layer of the framework, physical devices and hardware, such as servers and storages are virtualized as a resource pool to provide computing storage and network services users, in order to install operation system (OS) and operate software application. Thus it is denoted as Infrastructure as a Service (IaaS). Typically services in this layer such as Elastic Computing Cloud of Amazon [6]. b) Platform layer: this layer is considered as a core layer in the cloud computing system, which includes the environment of parallel programming design, distributed storage and management system for structured mass data, distributed file system for mass data, and other system management tools for cloud computing. Program developers are the major clients of the platform layer. All platform resources such as program testing, running and maintaining are provided by the platform directly but not to end users. Thus, this type of services in a platform layer is called Platform as a Service (PaaS). The typical services are Google App Engine [7] and Azure from Microsoft [8]. c) Application layer: this layer provides some simple software and applications, as well as costumer interfaces to end users. Thus we name this type of services in the application layer as Software as a Service (SaaS). Users use client software or a browser to call services from providers through the Internet, and pay costs according to the utility business model (like water or electricity) [9]. The earliest SaaS is the Customer Relationship Management (CRM) [10] from Salesforce, which was developed based on the force.com (a PaaS in Sales force). Some other services provided by Google on-line office such as documents, spreadsheets, presentations are all SaaS.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the characteristics of IaaS</a:t>
            </a:r>
            <a:endParaRPr lang="en-US" dirty="0"/>
          </a:p>
        </p:txBody>
      </p:sp>
      <p:sp>
        <p:nvSpPr>
          <p:cNvPr id="3" name="Content Placeholder 2"/>
          <p:cNvSpPr>
            <a:spLocks noGrp="1"/>
          </p:cNvSpPr>
          <p:nvPr>
            <p:ph idx="1"/>
          </p:nvPr>
        </p:nvSpPr>
        <p:spPr>
          <a:xfrm>
            <a:off x="457200" y="1600200"/>
            <a:ext cx="8305800" cy="4525963"/>
          </a:xfrm>
        </p:spPr>
        <p:txBody>
          <a:bodyPr/>
          <a:lstStyle/>
          <a:p>
            <a:r>
              <a:rPr lang="en-US" dirty="0" smtClean="0"/>
              <a:t>Renting</a:t>
            </a:r>
          </a:p>
          <a:p>
            <a:r>
              <a:rPr lang="en-US" dirty="0" smtClean="0"/>
              <a:t>Self-service provisioning</a:t>
            </a:r>
          </a:p>
          <a:p>
            <a:r>
              <a:rPr lang="en-US" dirty="0" smtClean="0"/>
              <a:t>Dynamic scaling</a:t>
            </a:r>
          </a:p>
          <a:p>
            <a:r>
              <a:rPr lang="en-US" dirty="0" smtClean="0"/>
              <a:t>Service levels</a:t>
            </a:r>
          </a:p>
          <a:p>
            <a:r>
              <a:rPr lang="en-US" dirty="0" smtClean="0"/>
              <a:t>Licensing - Bring Your Own License (BYOL) plan</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benefits of PaaS</a:t>
            </a:r>
            <a:endParaRPr lang="en-US" dirty="0"/>
          </a:p>
        </p:txBody>
      </p:sp>
      <p:sp>
        <p:nvSpPr>
          <p:cNvPr id="3" name="Content Placeholder 2"/>
          <p:cNvSpPr>
            <a:spLocks noGrp="1"/>
          </p:cNvSpPr>
          <p:nvPr>
            <p:ph idx="1"/>
          </p:nvPr>
        </p:nvSpPr>
        <p:spPr/>
        <p:txBody>
          <a:bodyPr/>
          <a:lstStyle/>
          <a:p>
            <a:pPr>
              <a:buNone/>
            </a:pPr>
            <a:r>
              <a:rPr lang="en-US" dirty="0" smtClean="0"/>
              <a:t>✓ Improving the development life cycle</a:t>
            </a:r>
          </a:p>
          <a:p>
            <a:pPr>
              <a:buNone/>
            </a:pPr>
            <a:r>
              <a:rPr lang="en-US" dirty="0" smtClean="0"/>
              <a:t>✓ Eliminating the installation and operational burden from an organization</a:t>
            </a:r>
          </a:p>
          <a:p>
            <a:pPr>
              <a:buNone/>
            </a:pPr>
            <a:r>
              <a:rPr lang="en-US" dirty="0" smtClean="0"/>
              <a:t>✓ Implementing standardization</a:t>
            </a:r>
          </a:p>
          <a:p>
            <a:pPr>
              <a:buNone/>
            </a:pPr>
            <a:r>
              <a:rPr lang="en-US" dirty="0" smtClean="0"/>
              <a:t>✓ Having ease of service provisioning</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Advantages of SaaS</a:t>
            </a:r>
            <a:br>
              <a:rPr lang="en-US" dirty="0" smtClean="0"/>
            </a:br>
            <a:endParaRPr lang="en-US" dirty="0"/>
          </a:p>
        </p:txBody>
      </p:sp>
      <p:sp>
        <p:nvSpPr>
          <p:cNvPr id="3" name="Content Placeholder 2"/>
          <p:cNvSpPr>
            <a:spLocks noGrp="1"/>
          </p:cNvSpPr>
          <p:nvPr>
            <p:ph idx="1"/>
          </p:nvPr>
        </p:nvSpPr>
        <p:spPr/>
        <p:txBody>
          <a:bodyPr/>
          <a:lstStyle/>
          <a:p>
            <a:r>
              <a:rPr lang="en-US" dirty="0" smtClean="0"/>
              <a:t>Accessibility</a:t>
            </a:r>
          </a:p>
          <a:p>
            <a:r>
              <a:rPr lang="en-US" dirty="0" smtClean="0"/>
              <a:t>Operational Management </a:t>
            </a:r>
          </a:p>
          <a:p>
            <a:r>
              <a:rPr lang="en-US" dirty="0" smtClean="0"/>
              <a:t>Quick set up and deployment</a:t>
            </a:r>
          </a:p>
          <a:p>
            <a:r>
              <a:rPr lang="en-US" dirty="0" smtClean="0"/>
              <a:t>Scalability </a:t>
            </a:r>
          </a:p>
          <a:p>
            <a:r>
              <a:rPr lang="en-US" dirty="0" smtClean="0"/>
              <a:t>Data Storage</a:t>
            </a:r>
          </a:p>
          <a:p>
            <a:r>
              <a:rPr lang="en-US" dirty="0" smtClean="0"/>
              <a:t>Increase Security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Advantages of Cloud Computing - javatpoint"/>
          <p:cNvPicPr>
            <a:picLocks noChangeAspect="1" noChangeArrowheads="1"/>
          </p:cNvPicPr>
          <p:nvPr/>
        </p:nvPicPr>
        <p:blipFill>
          <a:blip r:embed="rId2"/>
          <a:srcRect/>
          <a:stretch>
            <a:fillRect/>
          </a:stretch>
        </p:blipFill>
        <p:spPr bwMode="auto">
          <a:xfrm>
            <a:off x="1143000" y="1143000"/>
            <a:ext cx="6629400" cy="530352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Framework of Cloud Computing</a:t>
            </a:r>
            <a:br>
              <a:rPr lang="en-US" dirty="0" smtClean="0"/>
            </a:br>
            <a:endParaRPr lang="en-US" dirty="0"/>
          </a:p>
        </p:txBody>
      </p:sp>
      <p:pic>
        <p:nvPicPr>
          <p:cNvPr id="5" name="Picture 2" descr="C:\Users\dyp\Downloads\The-Framework-of-Cloud-Computing-a-Infrastructure-layer-it-includes-resources-of.png"/>
          <p:cNvPicPr>
            <a:picLocks noChangeAspect="1" noChangeArrowheads="1"/>
          </p:cNvPicPr>
          <p:nvPr/>
        </p:nvPicPr>
        <p:blipFill>
          <a:blip r:embed="rId2"/>
          <a:srcRect/>
          <a:stretch>
            <a:fillRect/>
          </a:stretch>
        </p:blipFill>
        <p:spPr bwMode="auto">
          <a:xfrm>
            <a:off x="1371600" y="1219200"/>
            <a:ext cx="6324600" cy="4661862"/>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dyp\Downloads\Screenshot_20211017-210942(1).png"/>
          <p:cNvPicPr>
            <a:picLocks noChangeAspect="1" noChangeArrowheads="1"/>
          </p:cNvPicPr>
          <p:nvPr/>
        </p:nvPicPr>
        <p:blipFill>
          <a:blip r:embed="rId2"/>
          <a:srcRect/>
          <a:stretch>
            <a:fillRect/>
          </a:stretch>
        </p:blipFill>
        <p:spPr bwMode="auto">
          <a:xfrm>
            <a:off x="228600" y="228600"/>
            <a:ext cx="8543240" cy="61722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02" name="Picture 2"/>
          <p:cNvPicPr>
            <a:picLocks noChangeAspect="1" noChangeArrowheads="1"/>
          </p:cNvPicPr>
          <p:nvPr/>
        </p:nvPicPr>
        <p:blipFill>
          <a:blip r:embed="rId2"/>
          <a:srcRect/>
          <a:stretch>
            <a:fillRect/>
          </a:stretch>
        </p:blipFill>
        <p:spPr bwMode="auto">
          <a:xfrm>
            <a:off x="685799" y="256986"/>
            <a:ext cx="7340393" cy="5991414"/>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229600" cy="6629400"/>
          </a:xfrm>
        </p:spPr>
        <p:txBody>
          <a:bodyPr>
            <a:normAutofit fontScale="92500" lnSpcReduction="10000"/>
          </a:bodyPr>
          <a:lstStyle/>
          <a:p>
            <a:r>
              <a:rPr lang="en-US" b="1" dirty="0" smtClean="0"/>
              <a:t>Role of Networks in Cloud computing</a:t>
            </a:r>
          </a:p>
          <a:p>
            <a:r>
              <a:rPr lang="en-US" b="1" dirty="0" smtClean="0"/>
              <a:t>Protocols used in Cloud</a:t>
            </a:r>
          </a:p>
          <a:p>
            <a:pPr>
              <a:buFont typeface="Wingdings" pitchFamily="2" charset="2"/>
              <a:buChar char="ü"/>
            </a:pPr>
            <a:r>
              <a:rPr lang="en-US" dirty="0" smtClean="0"/>
              <a:t>Gossip Protocol</a:t>
            </a:r>
          </a:p>
          <a:p>
            <a:pPr>
              <a:buFont typeface="Wingdings" pitchFamily="2" charset="2"/>
              <a:buChar char="ü"/>
            </a:pPr>
            <a:r>
              <a:rPr lang="en-US" dirty="0" smtClean="0"/>
              <a:t>State Routing Protocol (SRP)</a:t>
            </a:r>
          </a:p>
          <a:p>
            <a:pPr>
              <a:buFont typeface="Wingdings" pitchFamily="2" charset="2"/>
              <a:buChar char="ü"/>
            </a:pPr>
            <a:r>
              <a:rPr lang="en-US" dirty="0" smtClean="0"/>
              <a:t>Internet Control Message Protocol (ICMP)</a:t>
            </a:r>
          </a:p>
          <a:p>
            <a:pPr>
              <a:buFont typeface="Wingdings" pitchFamily="2" charset="2"/>
              <a:buChar char="ü"/>
            </a:pPr>
            <a:r>
              <a:rPr lang="en-US" dirty="0" smtClean="0"/>
              <a:t>Transmission Control Protocol (TCP)</a:t>
            </a:r>
          </a:p>
          <a:p>
            <a:pPr>
              <a:buFont typeface="Wingdings" pitchFamily="2" charset="2"/>
              <a:buChar char="ü"/>
            </a:pPr>
            <a:r>
              <a:rPr lang="en-US" dirty="0" smtClean="0"/>
              <a:t>Secure Shell protocol (SSHP)</a:t>
            </a:r>
          </a:p>
          <a:p>
            <a:pPr>
              <a:buFont typeface="Wingdings" pitchFamily="2" charset="2"/>
              <a:buChar char="ü"/>
            </a:pPr>
            <a:r>
              <a:rPr lang="en-US" dirty="0" smtClean="0"/>
              <a:t>Connection-less n/w protocol (CLNP)</a:t>
            </a:r>
          </a:p>
          <a:p>
            <a:pPr>
              <a:buFont typeface="Wingdings" pitchFamily="2" charset="2"/>
              <a:buChar char="ü"/>
            </a:pPr>
            <a:r>
              <a:rPr lang="en-US" dirty="0" smtClean="0"/>
              <a:t>Internet Group Management Protocol (IGMP)</a:t>
            </a:r>
          </a:p>
          <a:p>
            <a:pPr>
              <a:buFont typeface="Wingdings" pitchFamily="2" charset="2"/>
              <a:buChar char="ü"/>
            </a:pPr>
            <a:r>
              <a:rPr lang="en-US" dirty="0" smtClean="0"/>
              <a:t>Media Transfer Protocol (MTP)</a:t>
            </a:r>
          </a:p>
          <a:p>
            <a:pPr>
              <a:buFont typeface="Wingdings" pitchFamily="2" charset="2"/>
              <a:buChar char="ü"/>
            </a:pPr>
            <a:r>
              <a:rPr lang="en-US" dirty="0" smtClean="0"/>
              <a:t>Advanced Message Queuing Protocol (AMQP)</a:t>
            </a:r>
          </a:p>
          <a:p>
            <a:pPr>
              <a:buFont typeface="Wingdings" pitchFamily="2" charset="2"/>
              <a:buChar char="ü"/>
            </a:pPr>
            <a:r>
              <a:rPr lang="en-US" dirty="0" smtClean="0"/>
              <a:t>Coverage Enhanced Ethernet Protocol (CEE)</a:t>
            </a:r>
          </a:p>
          <a:p>
            <a:pPr>
              <a:buFont typeface="Wingdings" pitchFamily="2" charset="2"/>
              <a:buChar char="ü"/>
            </a:pPr>
            <a:r>
              <a:rPr lang="en-US" dirty="0" smtClean="0"/>
              <a:t>UDP, HTTP</a:t>
            </a:r>
          </a:p>
          <a:p>
            <a:pPr>
              <a:buNone/>
            </a:pPr>
            <a:endParaRPr lang="en-US" dirty="0" smtClean="0"/>
          </a:p>
          <a:p>
            <a:pPr>
              <a:buNone/>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Of Network in Cloud </a:t>
            </a:r>
            <a:endParaRPr lang="en-US" dirty="0"/>
          </a:p>
        </p:txBody>
      </p:sp>
      <p:sp>
        <p:nvSpPr>
          <p:cNvPr id="3" name="Content Placeholder 2"/>
          <p:cNvSpPr>
            <a:spLocks noGrp="1"/>
          </p:cNvSpPr>
          <p:nvPr>
            <p:ph idx="1"/>
          </p:nvPr>
        </p:nvSpPr>
        <p:spPr>
          <a:xfrm>
            <a:off x="304800" y="990600"/>
            <a:ext cx="8229600" cy="4525963"/>
          </a:xfrm>
        </p:spPr>
        <p:txBody>
          <a:bodyPr>
            <a:noAutofit/>
          </a:bodyPr>
          <a:lstStyle/>
          <a:p>
            <a:pPr algn="just"/>
            <a:r>
              <a:rPr lang="en-US" sz="2000" b="1" dirty="0" smtClean="0"/>
              <a:t>High Scalability:</a:t>
            </a:r>
            <a:r>
              <a:rPr lang="en-US" sz="2000" dirty="0" smtClean="0"/>
              <a:t> It requests the supply of resources on a huge scale without any human intervention with each service provider.</a:t>
            </a:r>
          </a:p>
          <a:p>
            <a:pPr algn="just"/>
            <a:r>
              <a:rPr lang="en-US" sz="2000" b="1" dirty="0" smtClean="0"/>
              <a:t>High availability and Reliability:</a:t>
            </a:r>
            <a:r>
              <a:rPr lang="en-US" sz="2000" dirty="0" smtClean="0"/>
              <a:t> The servers are available at the right time without any delay or disappointment.</a:t>
            </a:r>
          </a:p>
          <a:p>
            <a:pPr algn="just"/>
            <a:r>
              <a:rPr lang="en-US" sz="2000" b="1" dirty="0" smtClean="0"/>
              <a:t>Agility:</a:t>
            </a:r>
            <a:r>
              <a:rPr lang="en-US" sz="2000" dirty="0" smtClean="0"/>
              <a:t> It shares the resources effectively among the users and works quickly.</a:t>
            </a:r>
          </a:p>
          <a:p>
            <a:pPr algn="just"/>
            <a:r>
              <a:rPr lang="en-US" sz="2000" b="1" dirty="0" smtClean="0"/>
              <a:t>Multi-sharing:</a:t>
            </a:r>
            <a:r>
              <a:rPr lang="en-US" sz="2000" dirty="0" smtClean="0"/>
              <a:t> By distributed computing, different clients from multiple areas share the same resources by fundamental infrastructure.</a:t>
            </a:r>
          </a:p>
          <a:p>
            <a:pPr algn="just"/>
            <a:r>
              <a:rPr lang="en-US" sz="2000" b="1" dirty="0" smtClean="0"/>
              <a:t>Maintenance:</a:t>
            </a:r>
            <a:r>
              <a:rPr lang="en-US" sz="2000" dirty="0" smtClean="0"/>
              <a:t> It is user-friendly as they are easy to access from their place and doesn’t require any installation setup.</a:t>
            </a:r>
          </a:p>
          <a:p>
            <a:pPr algn="just"/>
            <a:r>
              <a:rPr lang="en-US" sz="2000" b="1" dirty="0" smtClean="0"/>
              <a:t>Low Cost:</a:t>
            </a:r>
            <a:r>
              <a:rPr lang="en-US" sz="2000" dirty="0" smtClean="0"/>
              <a:t> It is very cost-effective and pays according to its usage.</a:t>
            </a:r>
          </a:p>
          <a:p>
            <a:pPr algn="just"/>
            <a:r>
              <a:rPr lang="en-US" sz="2000" b="1" dirty="0" smtClean="0"/>
              <a:t>Services in pay per use Model</a:t>
            </a:r>
            <a:r>
              <a:rPr lang="en-US" sz="2000" dirty="0" smtClean="0"/>
              <a:t>: Application Programming Interface is given to customers to use resources and services and pay on a service basis.</a:t>
            </a:r>
          </a:p>
          <a:p>
            <a:pPr algn="just"/>
            <a:r>
              <a:rPr lang="en-US" sz="2000" b="1" dirty="0" smtClean="0"/>
              <a:t>On-Demand Self Service:</a:t>
            </a:r>
            <a:r>
              <a:rPr lang="en-US" sz="2000" dirty="0" smtClean="0"/>
              <a:t> Cloud computing offers the required services and applications to the client. With the login key, they can start to use it without any human interaction and cloud service providers. It includes storage and virtual machines.</a:t>
            </a:r>
          </a:p>
          <a:p>
            <a:endParaRPr lang="en-US"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Role Of Web Services</a:t>
            </a:r>
            <a:endParaRPr lang="en-US" dirty="0">
              <a:solidFill>
                <a:srgbClr val="FF0000"/>
              </a:solidFill>
            </a:endParaRPr>
          </a:p>
        </p:txBody>
      </p:sp>
      <p:sp>
        <p:nvSpPr>
          <p:cNvPr id="3" name="Content Placeholder 2"/>
          <p:cNvSpPr>
            <a:spLocks noGrp="1"/>
          </p:cNvSpPr>
          <p:nvPr>
            <p:ph idx="1"/>
          </p:nvPr>
        </p:nvSpPr>
        <p:spPr>
          <a:xfrm>
            <a:off x="381000" y="1066800"/>
            <a:ext cx="8229600" cy="4525963"/>
          </a:xfrm>
        </p:spPr>
        <p:txBody>
          <a:bodyPr>
            <a:normAutofit fontScale="92500" lnSpcReduction="10000"/>
          </a:bodyPr>
          <a:lstStyle/>
          <a:p>
            <a:pPr algn="just"/>
            <a:r>
              <a:rPr lang="en-US" dirty="0" smtClean="0"/>
              <a:t>Web services are any software, applications, or cloud technologies that connect, interact, and exchange data electronic messages using a standardized Web protocol (HTTP or HTTPS). </a:t>
            </a:r>
          </a:p>
          <a:p>
            <a:pPr algn="just"/>
            <a:r>
              <a:rPr lang="en-US" dirty="0" smtClean="0"/>
              <a:t>By transferring data over a web service, programs written in many languages develop a connection between a client and a server. </a:t>
            </a:r>
          </a:p>
          <a:p>
            <a:pPr algn="just"/>
            <a:r>
              <a:rPr lang="en-US" dirty="0" smtClean="0"/>
              <a:t>A web service is accessed by a client who submits an XML request, and the service returns an XML response. </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Components of Web Services</a:t>
            </a:r>
            <a:r>
              <a:rPr lang="en-US" dirty="0" smtClean="0"/>
              <a:t> </a:t>
            </a:r>
            <a:br>
              <a:rPr lang="en-US" dirty="0" smtClean="0"/>
            </a:br>
            <a:endParaRPr lang="en-US" dirty="0"/>
          </a:p>
        </p:txBody>
      </p:sp>
      <p:sp>
        <p:nvSpPr>
          <p:cNvPr id="3" name="Content Placeholder 2"/>
          <p:cNvSpPr>
            <a:spLocks noGrp="1"/>
          </p:cNvSpPr>
          <p:nvPr>
            <p:ph idx="1"/>
          </p:nvPr>
        </p:nvSpPr>
        <p:spPr>
          <a:xfrm>
            <a:off x="304800" y="838200"/>
            <a:ext cx="8229600" cy="4525963"/>
          </a:xfrm>
        </p:spPr>
        <p:txBody>
          <a:bodyPr>
            <a:normAutofit fontScale="77500" lnSpcReduction="20000"/>
          </a:bodyPr>
          <a:lstStyle/>
          <a:p>
            <a:r>
              <a:rPr lang="en-US" b="1" dirty="0" smtClean="0"/>
              <a:t>1. SOAP </a:t>
            </a:r>
            <a:r>
              <a:rPr lang="en-US" dirty="0" smtClean="0"/>
              <a:t> </a:t>
            </a:r>
          </a:p>
          <a:p>
            <a:r>
              <a:rPr lang="en-US" dirty="0" smtClean="0"/>
              <a:t>The acronym SOAP stands for Simple Object Access Protocol. </a:t>
            </a:r>
          </a:p>
          <a:p>
            <a:r>
              <a:rPr lang="en-US" dirty="0" smtClean="0"/>
              <a:t>A convention based on XML for accessing web services. </a:t>
            </a:r>
          </a:p>
          <a:p>
            <a:r>
              <a:rPr lang="en-US" dirty="0" smtClean="0"/>
              <a:t>W3C recommendation for application-to-application communication.</a:t>
            </a:r>
          </a:p>
          <a:p>
            <a:r>
              <a:rPr lang="en-US" dirty="0" smtClean="0"/>
              <a:t>Independent of both platforms and languages</a:t>
            </a:r>
          </a:p>
          <a:p>
            <a:r>
              <a:rPr lang="en-US" b="1" dirty="0" smtClean="0"/>
              <a:t>2. UDDI </a:t>
            </a:r>
            <a:r>
              <a:rPr lang="en-US" dirty="0" smtClean="0"/>
              <a:t> </a:t>
            </a:r>
          </a:p>
          <a:p>
            <a:r>
              <a:rPr lang="en-US" dirty="0" smtClean="0"/>
              <a:t>Universal Description, Discovery, and Integration is referred to as UDDI. </a:t>
            </a:r>
          </a:p>
          <a:p>
            <a:r>
              <a:rPr lang="en-US" dirty="0" smtClean="0"/>
              <a:t>System based on XML.</a:t>
            </a:r>
          </a:p>
          <a:p>
            <a:r>
              <a:rPr lang="en-US" dirty="0" smtClean="0"/>
              <a:t>Information on web administrations</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4525963"/>
          </a:xfrm>
        </p:spPr>
        <p:txBody>
          <a:bodyPr>
            <a:normAutofit fontScale="92500" lnSpcReduction="20000"/>
          </a:bodyPr>
          <a:lstStyle/>
          <a:p>
            <a:r>
              <a:rPr lang="en-US" b="1" dirty="0" smtClean="0"/>
              <a:t>3. WSDL </a:t>
            </a:r>
            <a:r>
              <a:rPr lang="en-US" dirty="0" smtClean="0"/>
              <a:t> </a:t>
            </a:r>
          </a:p>
          <a:p>
            <a:r>
              <a:rPr lang="en-US" dirty="0" smtClean="0"/>
              <a:t>The acronym for WSDL is Web Services Description Language. </a:t>
            </a:r>
          </a:p>
          <a:p>
            <a:r>
              <a:rPr lang="en-US" dirty="0" smtClean="0"/>
              <a:t>It is an XML file. </a:t>
            </a:r>
          </a:p>
          <a:p>
            <a:r>
              <a:rPr lang="en-US" dirty="0" smtClean="0"/>
              <a:t>It contains information about web administrations, such as the name of the technology, the strategy parameter, and directions to the site. </a:t>
            </a:r>
          </a:p>
          <a:p>
            <a:r>
              <a:rPr lang="en-US" dirty="0" smtClean="0"/>
              <a:t>It serves as a connection point for web administration software.  </a:t>
            </a: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b="1" dirty="0" smtClean="0"/>
              <a:t>What is a Cloud Deployment Model?</a:t>
            </a:r>
            <a:br>
              <a:rPr lang="en-US" b="1" dirty="0" smtClean="0"/>
            </a:br>
            <a:endParaRPr lang="en-US" dirty="0"/>
          </a:p>
        </p:txBody>
      </p:sp>
      <p:sp>
        <p:nvSpPr>
          <p:cNvPr id="3" name="Content Placeholder 2"/>
          <p:cNvSpPr>
            <a:spLocks noGrp="1"/>
          </p:cNvSpPr>
          <p:nvPr>
            <p:ph idx="1"/>
          </p:nvPr>
        </p:nvSpPr>
        <p:spPr>
          <a:xfrm>
            <a:off x="457200" y="1066800"/>
            <a:ext cx="8229600" cy="4525963"/>
          </a:xfrm>
        </p:spPr>
        <p:txBody>
          <a:bodyPr>
            <a:normAutofit fontScale="92500" lnSpcReduction="20000"/>
          </a:bodyPr>
          <a:lstStyle/>
          <a:p>
            <a:r>
              <a:rPr lang="en-US" dirty="0" smtClean="0"/>
              <a:t>The cloud deployment model identifies the specific type of cloud environment based on ownership, scale, and access, as well as the cloud’s nature and purpose. The location of the servers you’re utilizing and who controls them are defined by a cloud deployment model.</a:t>
            </a:r>
          </a:p>
          <a:p>
            <a:r>
              <a:rPr lang="en-US" dirty="0" smtClean="0"/>
              <a:t>Cloud Deployment Model functions as a virtual computing environment with a deployment architecture that varies depending on the amount of data you want to store and who has access to the infrastructure.</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
            </a:r>
            <a:endParaRPr lang="en-US" dirty="0"/>
          </a:p>
        </p:txBody>
      </p:sp>
      <p:sp>
        <p:nvSpPr>
          <p:cNvPr id="3" name="Content Placeholder 2"/>
          <p:cNvSpPr>
            <a:spLocks noGrp="1"/>
          </p:cNvSpPr>
          <p:nvPr>
            <p:ph idx="1"/>
          </p:nvPr>
        </p:nvSpPr>
        <p:spPr/>
        <p:txBody>
          <a:bodyPr/>
          <a:lstStyle/>
          <a:p>
            <a:r>
              <a:rPr lang="en-US" dirty="0" smtClean="0"/>
              <a:t>The public cloud makes it possible for anybody to access systems and services.</a:t>
            </a:r>
          </a:p>
          <a:p>
            <a:pPr algn="just"/>
            <a:r>
              <a:rPr lang="en-US" dirty="0" smtClean="0"/>
              <a:t>The infrastructure in this cloud model is owned by the entity that delivers the cloud services, not by the consumer. It is a type of cloud hosting that allows customers and users to easily access systems and services. </a:t>
            </a:r>
          </a:p>
          <a:p>
            <a:pPr algn="just"/>
            <a:r>
              <a:rPr lang="en-US" dirty="0" smtClean="0"/>
              <a:t>For example, Google App Engine etc.</a:t>
            </a:r>
          </a:p>
          <a:p>
            <a:pPr algn="just">
              <a:buNone/>
            </a:pPr>
            <a:endParaRPr lang="en-US" dirty="0"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7170" name="AutoShape 2" descr="Advantages and Disadvantages of Cloud Computing - You Must Know - DataFlai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72" name="AutoShape 4" descr="Advantages and Disadvantages of Cloud Computing - You Must Know - DataFlai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74" name="AutoShape 6" descr="Advantages and Disadvantages of Cloud Computing - You Must Know - DataFlai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76" name="AutoShape 8" descr="Advantages and Disadvantages of Cloud Computing - You Must Know - DataFlai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178" name="Picture 10" descr="Disadvantages of Cloud Computing | Know How To Avoid Them?"/>
          <p:cNvPicPr>
            <a:picLocks noChangeAspect="1" noChangeArrowheads="1"/>
          </p:cNvPicPr>
          <p:nvPr/>
        </p:nvPicPr>
        <p:blipFill>
          <a:blip r:embed="rId2"/>
          <a:srcRect/>
          <a:stretch>
            <a:fillRect/>
          </a:stretch>
        </p:blipFill>
        <p:spPr bwMode="auto">
          <a:xfrm>
            <a:off x="304800" y="838200"/>
            <a:ext cx="8382000" cy="48895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229600" cy="6019800"/>
          </a:xfrm>
        </p:spPr>
        <p:txBody>
          <a:bodyPr>
            <a:normAutofit fontScale="70000" lnSpcReduction="20000"/>
          </a:bodyPr>
          <a:lstStyle/>
          <a:p>
            <a:pPr fontAlgn="base"/>
            <a:r>
              <a:rPr lang="en-US" b="1" dirty="0" smtClean="0"/>
              <a:t>Advantages of the Public Cloud Model</a:t>
            </a:r>
          </a:p>
          <a:p>
            <a:pPr fontAlgn="base"/>
            <a:r>
              <a:rPr lang="en-US" b="1" dirty="0" smtClean="0"/>
              <a:t>Minimal Investment: </a:t>
            </a:r>
            <a:r>
              <a:rPr lang="en-US" dirty="0" smtClean="0"/>
              <a:t>Because it is a pay-per-use service, there is no substantial upfront fee, making it excellent for enterprises that require immediate access to resources.</a:t>
            </a:r>
          </a:p>
          <a:p>
            <a:pPr fontAlgn="base"/>
            <a:r>
              <a:rPr lang="en-US" b="1" dirty="0" smtClean="0"/>
              <a:t>No setup cost:</a:t>
            </a:r>
            <a:r>
              <a:rPr lang="en-US" dirty="0" smtClean="0"/>
              <a:t> The entire infrastructure is fully subsidized by the cloud service providers, thus there is no need to set up any hardware.</a:t>
            </a:r>
          </a:p>
          <a:p>
            <a:pPr fontAlgn="base"/>
            <a:r>
              <a:rPr lang="en-US" b="1" dirty="0" smtClean="0"/>
              <a:t>Infrastructure Management is not required: </a:t>
            </a:r>
            <a:r>
              <a:rPr lang="en-US" dirty="0" smtClean="0"/>
              <a:t>Using the public cloud does not necessitate infrastructure management.</a:t>
            </a:r>
          </a:p>
          <a:p>
            <a:pPr fontAlgn="base"/>
            <a:r>
              <a:rPr lang="en-US" b="1" dirty="0" smtClean="0"/>
              <a:t>No maintenance: </a:t>
            </a:r>
            <a:r>
              <a:rPr lang="en-US" dirty="0" smtClean="0"/>
              <a:t>The maintenance work is done by the service provider (not users).</a:t>
            </a:r>
          </a:p>
          <a:p>
            <a:pPr fontAlgn="base"/>
            <a:r>
              <a:rPr lang="en-US" b="1" dirty="0" smtClean="0"/>
              <a:t>Dynamic Scalability:</a:t>
            </a:r>
            <a:r>
              <a:rPr lang="en-US" dirty="0" smtClean="0"/>
              <a:t> To fulfill your company’s needs, on-demand resources are accessible. </a:t>
            </a:r>
          </a:p>
          <a:p>
            <a:pPr fontAlgn="base"/>
            <a:r>
              <a:rPr lang="en-US" b="1" dirty="0" smtClean="0"/>
              <a:t>Disadvantages of the Public Cloud Model</a:t>
            </a:r>
          </a:p>
          <a:p>
            <a:pPr fontAlgn="base"/>
            <a:r>
              <a:rPr lang="en-US" b="1" dirty="0" smtClean="0"/>
              <a:t>Less secure: </a:t>
            </a:r>
            <a:r>
              <a:rPr lang="en-US" dirty="0" smtClean="0"/>
              <a:t>Public cloud is less secure as resources are public so there is no guarantee of high-level security.</a:t>
            </a:r>
          </a:p>
          <a:p>
            <a:pPr fontAlgn="base"/>
            <a:r>
              <a:rPr lang="en-US" b="1" dirty="0" smtClean="0"/>
              <a:t>Low customization: </a:t>
            </a:r>
            <a:r>
              <a:rPr lang="en-US" dirty="0" smtClean="0"/>
              <a:t>It is accessed by many public so it can’t be customized according to personal requirements. </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a:t>
            </a:r>
            <a:endParaRPr lang="en-US" dirty="0"/>
          </a:p>
        </p:txBody>
      </p:sp>
      <p:sp>
        <p:nvSpPr>
          <p:cNvPr id="3" name="Content Placeholder 2"/>
          <p:cNvSpPr>
            <a:spLocks noGrp="1"/>
          </p:cNvSpPr>
          <p:nvPr>
            <p:ph idx="1"/>
          </p:nvPr>
        </p:nvSpPr>
        <p:spPr/>
        <p:txBody>
          <a:bodyPr>
            <a:normAutofit lnSpcReduction="10000"/>
          </a:bodyPr>
          <a:lstStyle/>
          <a:p>
            <a:r>
              <a:rPr lang="en-US" dirty="0" smtClean="0"/>
              <a:t> It’s a one-on-one environment for a single user (customer). There is no need to share your hardware with anyone else.</a:t>
            </a:r>
          </a:p>
          <a:p>
            <a:pPr algn="just"/>
            <a:r>
              <a:rPr lang="en-US" dirty="0" smtClean="0"/>
              <a:t>The cloud platform is implemented in a cloud-based secure environment that is protected by powerful firewalls and under the supervision of an organization’s IT department. The private cloud gives greater flexibility of control over cloud resources.</a:t>
            </a:r>
          </a:p>
          <a:p>
            <a:pPr algn="just">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77000"/>
          </a:xfrm>
        </p:spPr>
        <p:txBody>
          <a:bodyPr>
            <a:normAutofit fontScale="77500" lnSpcReduction="20000"/>
          </a:bodyPr>
          <a:lstStyle/>
          <a:p>
            <a:pPr fontAlgn="base"/>
            <a:r>
              <a:rPr lang="en-US" b="1" dirty="0" smtClean="0"/>
              <a:t>Advantages of the Private Cloud Model</a:t>
            </a:r>
          </a:p>
          <a:p>
            <a:pPr fontAlgn="base"/>
            <a:r>
              <a:rPr lang="en-US" b="1" dirty="0" smtClean="0"/>
              <a:t>Better Control: </a:t>
            </a:r>
            <a:r>
              <a:rPr lang="en-US" dirty="0" smtClean="0"/>
              <a:t>You are the sole owner of the property. You gain complete command over service integration, IT operations, policies, and user behavior. </a:t>
            </a:r>
          </a:p>
          <a:p>
            <a:pPr fontAlgn="base"/>
            <a:r>
              <a:rPr lang="en-US" b="1" dirty="0" smtClean="0"/>
              <a:t>Data Security and Privacy:</a:t>
            </a:r>
            <a:r>
              <a:rPr lang="en-US" dirty="0" smtClean="0"/>
              <a:t> It’s suitable for storing corporate information to which only authorized staff have access. By segmenting resources within the same infrastructure, improved access and security can be achieved.</a:t>
            </a:r>
          </a:p>
          <a:p>
            <a:pPr fontAlgn="base"/>
            <a:r>
              <a:rPr lang="en-US" b="1" dirty="0" smtClean="0"/>
              <a:t>Supports Legacy Systems:</a:t>
            </a:r>
            <a:r>
              <a:rPr lang="en-US" dirty="0" smtClean="0"/>
              <a:t> This approach is designed to work with legacy systems that are unable to access the public cloud. </a:t>
            </a:r>
          </a:p>
          <a:p>
            <a:pPr fontAlgn="base"/>
            <a:r>
              <a:rPr lang="en-US" b="1" dirty="0" smtClean="0"/>
              <a:t>Customization: </a:t>
            </a:r>
            <a:r>
              <a:rPr lang="en-US" dirty="0" smtClean="0"/>
              <a:t>Unlike a public cloud deployment, a private cloud allows a company to tailor its solution to meet its specific needs.</a:t>
            </a:r>
          </a:p>
          <a:p>
            <a:pPr fontAlgn="base"/>
            <a:r>
              <a:rPr lang="en-US" b="1" dirty="0" smtClean="0"/>
              <a:t>Disadvantages of the Private Cloud Model</a:t>
            </a:r>
          </a:p>
          <a:p>
            <a:pPr fontAlgn="base"/>
            <a:r>
              <a:rPr lang="en-US" b="1" dirty="0" smtClean="0"/>
              <a:t>Less scalable: </a:t>
            </a:r>
            <a:r>
              <a:rPr lang="en-US" dirty="0" smtClean="0"/>
              <a:t>Private clouds are scaled within a certain range as there is less number of clients.</a:t>
            </a:r>
          </a:p>
          <a:p>
            <a:pPr fontAlgn="base"/>
            <a:r>
              <a:rPr lang="en-US" b="1" dirty="0" smtClean="0"/>
              <a:t>Costly:</a:t>
            </a:r>
            <a:r>
              <a:rPr lang="en-US" dirty="0" smtClean="0"/>
              <a:t> Private clouds are more costly as they provide personalized facilities.</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lstStyle/>
          <a:p>
            <a:r>
              <a:rPr lang="en-US" dirty="0" smtClean="0"/>
              <a:t>Public Vs Community</a:t>
            </a:r>
            <a:endParaRPr lang="en-US" dirty="0"/>
          </a:p>
        </p:txBody>
      </p:sp>
      <p:graphicFrame>
        <p:nvGraphicFramePr>
          <p:cNvPr id="4" name="Content Placeholder 3"/>
          <p:cNvGraphicFramePr>
            <a:graphicFrameLocks noGrp="1"/>
          </p:cNvGraphicFramePr>
          <p:nvPr>
            <p:ph idx="1"/>
          </p:nvPr>
        </p:nvGraphicFramePr>
        <p:xfrm>
          <a:off x="304800" y="1295400"/>
          <a:ext cx="8229600" cy="546100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Feature</a:t>
                      </a:r>
                      <a:endParaRPr lang="en-US" dirty="0"/>
                    </a:p>
                  </a:txBody>
                  <a:tcPr/>
                </a:tc>
                <a:tc>
                  <a:txBody>
                    <a:bodyPr/>
                    <a:lstStyle/>
                    <a:p>
                      <a:r>
                        <a:rPr lang="en-US" dirty="0" smtClean="0"/>
                        <a:t>Public Cloud</a:t>
                      </a:r>
                      <a:endParaRPr lang="en-US" dirty="0"/>
                    </a:p>
                  </a:txBody>
                  <a:tcPr/>
                </a:tc>
                <a:tc>
                  <a:txBody>
                    <a:bodyPr/>
                    <a:lstStyle/>
                    <a:p>
                      <a:r>
                        <a:rPr lang="en-US" dirty="0" smtClean="0"/>
                        <a:t>Community Cloud</a:t>
                      </a:r>
                      <a:endParaRPr lang="en-US" dirty="0"/>
                    </a:p>
                  </a:txBody>
                  <a:tcPr/>
                </a:tc>
              </a:tr>
              <a:tr h="370840">
                <a:tc>
                  <a:txBody>
                    <a:bodyPr/>
                    <a:lstStyle/>
                    <a:p>
                      <a:r>
                        <a:rPr lang="en-US" sz="1600" dirty="0" smtClean="0">
                          <a:latin typeface="Times New Roman" pitchFamily="18" charset="0"/>
                          <a:cs typeface="Times New Roman" pitchFamily="18" charset="0"/>
                        </a:rPr>
                        <a:t>User </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Anyone who sign in can use a public cloud</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Users with a particular</a:t>
                      </a:r>
                      <a:r>
                        <a:rPr lang="en-US" sz="1600" baseline="0" dirty="0" smtClean="0">
                          <a:latin typeface="Times New Roman" pitchFamily="18" charset="0"/>
                          <a:cs typeface="Times New Roman" pitchFamily="18" charset="0"/>
                        </a:rPr>
                        <a:t> industry segment or group can use it. Users from organizations with common objectives ,specific security policies &amp; compliance factors ,opt for community cloud services</a:t>
                      </a:r>
                      <a:endParaRPr lang="en-US" sz="1600" dirty="0">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Payment</a:t>
                      </a:r>
                      <a:r>
                        <a:rPr lang="en-US" sz="1600" baseline="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It uses a pay –per use model which is usually</a:t>
                      </a:r>
                      <a:r>
                        <a:rPr lang="en-US" sz="1600" baseline="0" dirty="0" smtClean="0">
                          <a:latin typeface="Times New Roman" pitchFamily="18" charset="0"/>
                          <a:cs typeface="Times New Roman" pitchFamily="18" charset="0"/>
                        </a:rPr>
                        <a:t> less expensive</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It</a:t>
                      </a:r>
                      <a:r>
                        <a:rPr lang="en-US" sz="1600" baseline="0" dirty="0" smtClean="0">
                          <a:latin typeface="Times New Roman" pitchFamily="18" charset="0"/>
                          <a:cs typeface="Times New Roman" pitchFamily="18" charset="0"/>
                        </a:rPr>
                        <a:t> is more expensive and the site is customized for use by an industry group or community</a:t>
                      </a:r>
                      <a:endParaRPr lang="en-US" sz="1600" dirty="0">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Security </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It is less secure</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Security is tighter as only few users can have accounts and users</a:t>
                      </a:r>
                      <a:r>
                        <a:rPr lang="en-US" sz="1600" baseline="0" dirty="0" smtClean="0">
                          <a:latin typeface="Times New Roman" pitchFamily="18" charset="0"/>
                          <a:cs typeface="Times New Roman" pitchFamily="18" charset="0"/>
                        </a:rPr>
                        <a:t> are screened</a:t>
                      </a:r>
                      <a:endParaRPr lang="en-US" sz="1600" dirty="0">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Compliance</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Compliance to regulations is not targeted for an industry </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Compliance is targeted to an industry vertical</a:t>
                      </a:r>
                      <a:endParaRPr lang="en-US" sz="1600" dirty="0">
                        <a:latin typeface="Times New Roman" pitchFamily="18" charset="0"/>
                        <a:cs typeface="Times New Roman" pitchFamily="18" charset="0"/>
                      </a:endParaRPr>
                    </a:p>
                  </a:txBody>
                  <a:tcPr/>
                </a:tc>
              </a:tr>
              <a:tr h="370840">
                <a:tc>
                  <a:txBody>
                    <a:bodyPr/>
                    <a:lstStyle/>
                    <a:p>
                      <a:r>
                        <a:rPr lang="en-US" sz="1600" dirty="0" smtClean="0">
                          <a:latin typeface="Times New Roman" pitchFamily="18" charset="0"/>
                          <a:cs typeface="Times New Roman" pitchFamily="18" charset="0"/>
                        </a:rPr>
                        <a:t>Provider Presence</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The provider is usually away from the consumer and often in</a:t>
                      </a:r>
                      <a:r>
                        <a:rPr lang="en-US" sz="1600" baseline="0" dirty="0" smtClean="0">
                          <a:latin typeface="Times New Roman" pitchFamily="18" charset="0"/>
                          <a:cs typeface="Times New Roman" pitchFamily="18" charset="0"/>
                        </a:rPr>
                        <a:t> a different country</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The provider is usually known</a:t>
                      </a:r>
                      <a:r>
                        <a:rPr lang="en-US" sz="1600" baseline="0" dirty="0" smtClean="0">
                          <a:latin typeface="Times New Roman" pitchFamily="18" charset="0"/>
                          <a:cs typeface="Times New Roman" pitchFamily="18" charset="0"/>
                        </a:rPr>
                        <a:t> to the consumer</a:t>
                      </a:r>
                      <a:endParaRPr lang="en-US" sz="1600" dirty="0">
                        <a:latin typeface="Times New Roman" pitchFamily="18" charset="0"/>
                        <a:cs typeface="Times New Roman" pitchFamily="18" charset="0"/>
                      </a:endParaRPr>
                    </a:p>
                  </a:txBody>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Vs Hybrid </a:t>
            </a:r>
            <a:endParaRPr lang="en-US" dirty="0"/>
          </a:p>
        </p:txBody>
      </p:sp>
      <p:graphicFrame>
        <p:nvGraphicFramePr>
          <p:cNvPr id="4" name="Content Placeholder 3"/>
          <p:cNvGraphicFramePr>
            <a:graphicFrameLocks noGrp="1"/>
          </p:cNvGraphicFramePr>
          <p:nvPr>
            <p:ph idx="1"/>
          </p:nvPr>
        </p:nvGraphicFramePr>
        <p:xfrm>
          <a:off x="457200" y="1600200"/>
          <a:ext cx="8229600" cy="4577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Feature</a:t>
                      </a:r>
                      <a:endParaRPr lang="en-US" dirty="0"/>
                    </a:p>
                  </a:txBody>
                  <a:tcPr/>
                </a:tc>
                <a:tc>
                  <a:txBody>
                    <a:bodyPr/>
                    <a:lstStyle/>
                    <a:p>
                      <a:r>
                        <a:rPr lang="en-US" dirty="0" smtClean="0"/>
                        <a:t>Private Cloud</a:t>
                      </a:r>
                      <a:endParaRPr lang="en-US" dirty="0"/>
                    </a:p>
                  </a:txBody>
                  <a:tcPr/>
                </a:tc>
                <a:tc>
                  <a:txBody>
                    <a:bodyPr/>
                    <a:lstStyle/>
                    <a:p>
                      <a:r>
                        <a:rPr lang="en-US" dirty="0" smtClean="0"/>
                        <a:t>Hybrid Cloud</a:t>
                      </a:r>
                      <a:endParaRPr lang="en-US" dirty="0"/>
                    </a:p>
                  </a:txBody>
                  <a:tcPr/>
                </a:tc>
              </a:tr>
              <a:tr h="370840">
                <a:tc>
                  <a:txBody>
                    <a:bodyPr/>
                    <a:lstStyle/>
                    <a:p>
                      <a:r>
                        <a:rPr lang="en-US" dirty="0" smtClean="0"/>
                        <a:t>Ownership</a:t>
                      </a:r>
                      <a:endParaRPr lang="en-US" dirty="0"/>
                    </a:p>
                  </a:txBody>
                  <a:tcPr/>
                </a:tc>
                <a:tc>
                  <a:txBody>
                    <a:bodyPr/>
                    <a:lstStyle/>
                    <a:p>
                      <a:r>
                        <a:rPr lang="en-US" dirty="0" smtClean="0"/>
                        <a:t>It is entirely procured ,setup, and managed</a:t>
                      </a:r>
                      <a:r>
                        <a:rPr lang="en-US" baseline="0" dirty="0" smtClean="0"/>
                        <a:t> by the organization </a:t>
                      </a:r>
                      <a:endParaRPr lang="en-US" dirty="0"/>
                    </a:p>
                  </a:txBody>
                  <a:tcPr/>
                </a:tc>
                <a:tc>
                  <a:txBody>
                    <a:bodyPr/>
                    <a:lstStyle/>
                    <a:p>
                      <a:r>
                        <a:rPr lang="en-US" dirty="0" smtClean="0"/>
                        <a:t>It uses the resources of a public provider on pay per use model </a:t>
                      </a:r>
                      <a:endParaRPr lang="en-US" dirty="0"/>
                    </a:p>
                  </a:txBody>
                  <a:tcPr/>
                </a:tc>
              </a:tr>
              <a:tr h="370840">
                <a:tc>
                  <a:txBody>
                    <a:bodyPr/>
                    <a:lstStyle/>
                    <a:p>
                      <a:r>
                        <a:rPr lang="en-US" dirty="0" smtClean="0"/>
                        <a:t>Constraints During Peak Period </a:t>
                      </a:r>
                      <a:endParaRPr lang="en-US" dirty="0"/>
                    </a:p>
                  </a:txBody>
                  <a:tcPr/>
                </a:tc>
                <a:tc>
                  <a:txBody>
                    <a:bodyPr/>
                    <a:lstStyle/>
                    <a:p>
                      <a:r>
                        <a:rPr lang="en-US" dirty="0" smtClean="0"/>
                        <a:t>Its Performance is constrained </a:t>
                      </a:r>
                      <a:endParaRPr lang="en-US" dirty="0"/>
                    </a:p>
                  </a:txBody>
                  <a:tcPr/>
                </a:tc>
                <a:tc>
                  <a:txBody>
                    <a:bodyPr/>
                    <a:lstStyle/>
                    <a:p>
                      <a:r>
                        <a:rPr lang="en-US" dirty="0" smtClean="0"/>
                        <a:t>It is more scalable and elastic</a:t>
                      </a:r>
                      <a:r>
                        <a:rPr lang="en-US" baseline="0" dirty="0" smtClean="0"/>
                        <a:t> ,because it can use public resources to meet load spikes</a:t>
                      </a:r>
                      <a:endParaRPr lang="en-US" dirty="0"/>
                    </a:p>
                  </a:txBody>
                  <a:tcPr/>
                </a:tc>
              </a:tr>
              <a:tr h="370840">
                <a:tc>
                  <a:txBody>
                    <a:bodyPr/>
                    <a:lstStyle/>
                    <a:p>
                      <a:r>
                        <a:rPr lang="en-US" dirty="0" smtClean="0"/>
                        <a:t>Service Deployment</a:t>
                      </a:r>
                      <a:r>
                        <a:rPr lang="en-US" baseline="0" dirty="0" smtClean="0"/>
                        <a:t> </a:t>
                      </a:r>
                      <a:endParaRPr lang="en-US" dirty="0"/>
                    </a:p>
                  </a:txBody>
                  <a:tcPr/>
                </a:tc>
                <a:tc>
                  <a:txBody>
                    <a:bodyPr/>
                    <a:lstStyle/>
                    <a:p>
                      <a:r>
                        <a:rPr lang="en-US" dirty="0" smtClean="0"/>
                        <a:t>It</a:t>
                      </a:r>
                      <a:r>
                        <a:rPr lang="en-US" baseline="0" dirty="0" smtClean="0"/>
                        <a:t> is less flexible </a:t>
                      </a:r>
                      <a:endParaRPr lang="en-US" dirty="0"/>
                    </a:p>
                  </a:txBody>
                  <a:tcPr/>
                </a:tc>
                <a:tc>
                  <a:txBody>
                    <a:bodyPr/>
                    <a:lstStyle/>
                    <a:p>
                      <a:r>
                        <a:rPr lang="en-US" dirty="0" smtClean="0"/>
                        <a:t>It is more</a:t>
                      </a:r>
                      <a:r>
                        <a:rPr lang="en-US" baseline="0" dirty="0" smtClean="0"/>
                        <a:t> flexible and can develop and test services on public demand and later deploy them on a private cloud </a:t>
                      </a:r>
                      <a:endParaRPr lang="en-US" dirty="0"/>
                    </a:p>
                  </a:txBody>
                  <a:tcPr/>
                </a:tc>
              </a:tr>
              <a:tr h="370840">
                <a:tc>
                  <a:txBody>
                    <a:bodyPr/>
                    <a:lstStyle/>
                    <a:p>
                      <a:r>
                        <a:rPr lang="en-US" dirty="0" smtClean="0"/>
                        <a:t>Capital</a:t>
                      </a:r>
                      <a:r>
                        <a:rPr lang="en-US" baseline="0" dirty="0" smtClean="0"/>
                        <a:t> Expense </a:t>
                      </a:r>
                      <a:endParaRPr lang="en-US" dirty="0"/>
                    </a:p>
                  </a:txBody>
                  <a:tcPr/>
                </a:tc>
                <a:tc>
                  <a:txBody>
                    <a:bodyPr/>
                    <a:lstStyle/>
                    <a:p>
                      <a:r>
                        <a:rPr lang="en-US" dirty="0" smtClean="0"/>
                        <a:t>It</a:t>
                      </a:r>
                      <a:r>
                        <a:rPr lang="en-US" baseline="0" dirty="0" smtClean="0"/>
                        <a:t> is as expensive as an internal </a:t>
                      </a:r>
                      <a:r>
                        <a:rPr lang="en-US" baseline="0" smtClean="0"/>
                        <a:t>IT infrastructure </a:t>
                      </a:r>
                      <a:endParaRPr lang="en-US" dirty="0"/>
                    </a:p>
                  </a:txBody>
                  <a:tcPr/>
                </a:tc>
                <a:tc>
                  <a:txBody>
                    <a:bodyPr/>
                    <a:lstStyle/>
                    <a:p>
                      <a:r>
                        <a:rPr lang="en-US" dirty="0" smtClean="0"/>
                        <a:t>It is less expensive </a:t>
                      </a:r>
                      <a:endParaRPr lang="en-US" dirty="0"/>
                    </a:p>
                  </a:txBody>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descr="Types of Cloud Computing - Advantages and Disadvantages!"/>
          <p:cNvPicPr>
            <a:picLocks noChangeAspect="1" noChangeArrowheads="1"/>
          </p:cNvPicPr>
          <p:nvPr/>
        </p:nvPicPr>
        <p:blipFill>
          <a:blip r:embed="rId2"/>
          <a:srcRect/>
          <a:stretch>
            <a:fillRect/>
          </a:stretch>
        </p:blipFill>
        <p:spPr bwMode="auto">
          <a:xfrm>
            <a:off x="609600" y="457200"/>
            <a:ext cx="7456714" cy="60960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Public Cloud"/>
          <p:cNvPicPr>
            <a:picLocks noChangeAspect="1" noChangeArrowheads="1"/>
          </p:cNvPicPr>
          <p:nvPr/>
        </p:nvPicPr>
        <p:blipFill>
          <a:blip r:embed="rId2"/>
          <a:srcRect/>
          <a:stretch>
            <a:fillRect/>
          </a:stretch>
        </p:blipFill>
        <p:spPr bwMode="auto">
          <a:xfrm>
            <a:off x="228600" y="304800"/>
            <a:ext cx="3962400" cy="2971800"/>
          </a:xfrm>
          <a:prstGeom prst="rect">
            <a:avLst/>
          </a:prstGeom>
          <a:noFill/>
          <a:ln cmpd="sng">
            <a:solidFill>
              <a:schemeClr val="tx1"/>
            </a:solidFill>
          </a:ln>
        </p:spPr>
      </p:pic>
      <p:pic>
        <p:nvPicPr>
          <p:cNvPr id="60422" name="Picture 6" descr="Private Cloud"/>
          <p:cNvPicPr>
            <a:picLocks noChangeAspect="1" noChangeArrowheads="1"/>
          </p:cNvPicPr>
          <p:nvPr/>
        </p:nvPicPr>
        <p:blipFill>
          <a:blip r:embed="rId3"/>
          <a:srcRect/>
          <a:stretch>
            <a:fillRect/>
          </a:stretch>
        </p:blipFill>
        <p:spPr bwMode="auto">
          <a:xfrm>
            <a:off x="4381500" y="304800"/>
            <a:ext cx="4305300" cy="2971800"/>
          </a:xfrm>
          <a:prstGeom prst="rect">
            <a:avLst/>
          </a:prstGeom>
          <a:noFill/>
          <a:ln cmpd="sng">
            <a:solidFill>
              <a:schemeClr val="tx1"/>
            </a:solidFill>
          </a:ln>
        </p:spPr>
      </p:pic>
      <p:pic>
        <p:nvPicPr>
          <p:cNvPr id="60424" name="Picture 8" descr="Hybrid Cloud"/>
          <p:cNvPicPr>
            <a:picLocks noChangeAspect="1" noChangeArrowheads="1"/>
          </p:cNvPicPr>
          <p:nvPr/>
        </p:nvPicPr>
        <p:blipFill>
          <a:blip r:embed="rId4"/>
          <a:srcRect/>
          <a:stretch>
            <a:fillRect/>
          </a:stretch>
        </p:blipFill>
        <p:spPr bwMode="auto">
          <a:xfrm>
            <a:off x="228601" y="3420388"/>
            <a:ext cx="4038600" cy="3132811"/>
          </a:xfrm>
          <a:prstGeom prst="rect">
            <a:avLst/>
          </a:prstGeom>
          <a:noFill/>
          <a:ln cmpd="sng">
            <a:solidFill>
              <a:schemeClr val="tx1"/>
            </a:solidFill>
          </a:ln>
        </p:spPr>
      </p:pic>
      <p:pic>
        <p:nvPicPr>
          <p:cNvPr id="60426" name="Picture 10" descr="Community Cloud"/>
          <p:cNvPicPr>
            <a:picLocks noChangeAspect="1" noChangeArrowheads="1"/>
          </p:cNvPicPr>
          <p:nvPr/>
        </p:nvPicPr>
        <p:blipFill>
          <a:blip r:embed="rId5"/>
          <a:srcRect/>
          <a:stretch>
            <a:fillRect/>
          </a:stretch>
        </p:blipFill>
        <p:spPr bwMode="auto">
          <a:xfrm>
            <a:off x="4381500" y="3429000"/>
            <a:ext cx="4305300" cy="3124200"/>
          </a:xfrm>
          <a:prstGeom prst="rect">
            <a:avLst/>
          </a:prstGeom>
          <a:noFill/>
          <a:ln cmpd="sng">
            <a:solidFill>
              <a:schemeClr val="tx1"/>
            </a:solid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III - Virtualization</a:t>
            </a:r>
            <a:endParaRPr lang="en-US" dirty="0"/>
          </a:p>
        </p:txBody>
      </p:sp>
      <p:sp>
        <p:nvSpPr>
          <p:cNvPr id="3" name="Content Placeholder 2"/>
          <p:cNvSpPr>
            <a:spLocks noGrp="1"/>
          </p:cNvSpPr>
          <p:nvPr>
            <p:ph idx="1"/>
          </p:nvPr>
        </p:nvSpPr>
        <p:spPr/>
        <p:txBody>
          <a:bodyPr/>
          <a:lstStyle/>
          <a:p>
            <a:r>
              <a:rPr lang="en-US" dirty="0" smtClean="0"/>
              <a:t>Introduction and benefits, Implementation Levels of Virtualization, Virtualization at the OS Level, Virtualization Structure, Virtualization Mechanism, Open-Source Virtualization Technology, </a:t>
            </a:r>
            <a:r>
              <a:rPr lang="en-US" dirty="0" err="1" smtClean="0"/>
              <a:t>XenVirtualization</a:t>
            </a:r>
            <a:r>
              <a:rPr lang="en-US" dirty="0" smtClean="0"/>
              <a:t> Architecture, Binary Translation with Full Virtualization, </a:t>
            </a:r>
            <a:r>
              <a:rPr lang="en-US" dirty="0" err="1" smtClean="0"/>
              <a:t>Paravirtualization</a:t>
            </a:r>
            <a:r>
              <a:rPr lang="en-US" dirty="0" smtClean="0"/>
              <a:t>, Virtualization of CPU, Memory and I/O Devices</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Virtualization in Cloud Computing</a:t>
            </a:r>
            <a:br>
              <a:rPr lang="en-US" dirty="0" smtClean="0"/>
            </a:b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381000" y="1219200"/>
            <a:ext cx="8323459" cy="5266006"/>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Benefits of Virtualization</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t>Resource efficiency</a:t>
            </a:r>
          </a:p>
          <a:p>
            <a:r>
              <a:rPr lang="en-US" dirty="0" smtClean="0"/>
              <a:t>High availability</a:t>
            </a:r>
          </a:p>
          <a:p>
            <a:r>
              <a:rPr lang="en-US" dirty="0" smtClean="0"/>
              <a:t>Easier management</a:t>
            </a:r>
          </a:p>
          <a:p>
            <a:r>
              <a:rPr lang="en-US" dirty="0" smtClean="0"/>
              <a:t>Minimal downtime</a:t>
            </a:r>
          </a:p>
          <a:p>
            <a:r>
              <a:rPr lang="en-US" dirty="0" smtClean="0"/>
              <a:t>Security</a:t>
            </a:r>
          </a:p>
          <a:p>
            <a:r>
              <a:rPr lang="en-US" dirty="0" smtClean="0"/>
              <a:t>Flexible Operations</a:t>
            </a:r>
          </a:p>
          <a:p>
            <a:r>
              <a:rPr lang="en-US" dirty="0" smtClean="0"/>
              <a:t>Increase efficiency and productivity</a:t>
            </a:r>
          </a:p>
          <a:p>
            <a:endParaRPr lang="en-US" dirty="0" smtClean="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What is Grid Computing - Definition - Computer Notes"/>
          <p:cNvPicPr>
            <a:picLocks noChangeAspect="1" noChangeArrowheads="1"/>
          </p:cNvPicPr>
          <p:nvPr/>
        </p:nvPicPr>
        <p:blipFill>
          <a:blip r:embed="rId2"/>
          <a:srcRect/>
          <a:stretch>
            <a:fillRect/>
          </a:stretch>
        </p:blipFill>
        <p:spPr bwMode="auto">
          <a:xfrm>
            <a:off x="533400" y="381000"/>
            <a:ext cx="8001000" cy="6174405"/>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Virtualization</a:t>
            </a:r>
            <a:br>
              <a:rPr lang="en-US" dirty="0" smtClean="0"/>
            </a:br>
            <a:endParaRPr lang="en-US" dirty="0"/>
          </a:p>
        </p:txBody>
      </p:sp>
      <p:sp>
        <p:nvSpPr>
          <p:cNvPr id="3" name="Content Placeholder 2"/>
          <p:cNvSpPr>
            <a:spLocks noGrp="1"/>
          </p:cNvSpPr>
          <p:nvPr>
            <p:ph idx="1"/>
          </p:nvPr>
        </p:nvSpPr>
        <p:spPr/>
        <p:txBody>
          <a:bodyPr/>
          <a:lstStyle/>
          <a:p>
            <a:r>
              <a:rPr lang="en-US" dirty="0" smtClean="0"/>
              <a:t>Hardware Virtualization.</a:t>
            </a:r>
          </a:p>
          <a:p>
            <a:r>
              <a:rPr lang="en-US" dirty="0" smtClean="0"/>
              <a:t>Operating system Virtualization.</a:t>
            </a:r>
          </a:p>
          <a:p>
            <a:r>
              <a:rPr lang="en-US" dirty="0" smtClean="0"/>
              <a:t>Server Virtualization.</a:t>
            </a:r>
          </a:p>
          <a:p>
            <a:r>
              <a:rPr lang="en-US" dirty="0" smtClean="0"/>
              <a:t>Storage Virtualization.</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What is the Difference Between Full Virtualization and Paravirtualization  in Cloud - Pediaa.Com"/>
          <p:cNvPicPr>
            <a:picLocks noChangeAspect="1" noChangeArrowheads="1"/>
          </p:cNvPicPr>
          <p:nvPr/>
        </p:nvPicPr>
        <p:blipFill>
          <a:blip r:embed="rId2"/>
          <a:srcRect/>
          <a:stretch>
            <a:fillRect/>
          </a:stretch>
        </p:blipFill>
        <p:spPr bwMode="auto">
          <a:xfrm>
            <a:off x="533401" y="533400"/>
            <a:ext cx="7391400" cy="57912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Xen</a:t>
            </a:r>
            <a:r>
              <a:rPr lang="en-US" dirty="0" smtClean="0"/>
              <a:t> Virtualization Architecture </a:t>
            </a:r>
            <a:br>
              <a:rPr lang="en-US" dirty="0" smtClean="0"/>
            </a:br>
            <a:endParaRPr lang="en-US" dirty="0"/>
          </a:p>
        </p:txBody>
      </p:sp>
      <p:sp>
        <p:nvSpPr>
          <p:cNvPr id="3" name="Content Placeholder 2"/>
          <p:cNvSpPr>
            <a:spLocks noGrp="1"/>
          </p:cNvSpPr>
          <p:nvPr>
            <p:ph idx="1"/>
          </p:nvPr>
        </p:nvSpPr>
        <p:spPr/>
        <p:txBody>
          <a:bodyPr/>
          <a:lstStyle/>
          <a:p>
            <a:endParaRPr lang="en-US"/>
          </a:p>
        </p:txBody>
      </p:sp>
      <p:pic>
        <p:nvPicPr>
          <p:cNvPr id="1026" name="Picture 2" descr="Virtualization Architecture"/>
          <p:cNvPicPr>
            <a:picLocks noChangeAspect="1" noChangeArrowheads="1"/>
          </p:cNvPicPr>
          <p:nvPr/>
        </p:nvPicPr>
        <p:blipFill>
          <a:blip r:embed="rId2"/>
          <a:srcRect/>
          <a:stretch>
            <a:fillRect/>
          </a:stretch>
        </p:blipFill>
        <p:spPr bwMode="auto">
          <a:xfrm>
            <a:off x="0" y="990599"/>
            <a:ext cx="8915400" cy="5648749"/>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smtClean="0"/>
              <a:t>Binary translation with full virtualization</a:t>
            </a:r>
            <a:endParaRPr lang="en-US" dirty="0"/>
          </a:p>
        </p:txBody>
      </p:sp>
      <p:sp>
        <p:nvSpPr>
          <p:cNvPr id="3" name="Content Placeholder 2"/>
          <p:cNvSpPr>
            <a:spLocks noGrp="1"/>
          </p:cNvSpPr>
          <p:nvPr>
            <p:ph idx="1"/>
          </p:nvPr>
        </p:nvSpPr>
        <p:spPr/>
        <p:txBody>
          <a:bodyPr/>
          <a:lstStyle/>
          <a:p>
            <a:endParaRPr lang="en-US"/>
          </a:p>
        </p:txBody>
      </p:sp>
      <p:pic>
        <p:nvPicPr>
          <p:cNvPr id="66562" name="Picture 2" descr="1: Full virtualization using binary translation on the X86 architecture. The VMM performs binary translation for OS requests while user requests execute directly. Reprinted from VMWare (2007).  "/>
          <p:cNvPicPr>
            <a:picLocks noChangeAspect="1" noChangeArrowheads="1"/>
          </p:cNvPicPr>
          <p:nvPr/>
        </p:nvPicPr>
        <p:blipFill>
          <a:blip r:embed="rId2"/>
          <a:srcRect/>
          <a:stretch>
            <a:fillRect/>
          </a:stretch>
        </p:blipFill>
        <p:spPr bwMode="auto">
          <a:xfrm>
            <a:off x="457200" y="1752600"/>
            <a:ext cx="8382000" cy="480060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Paravirtualization</a:t>
            </a:r>
            <a:r>
              <a:rPr lang="en-US" dirty="0" smtClean="0"/>
              <a:t> with compiler support</a:t>
            </a:r>
            <a:endParaRPr lang="en-US" dirty="0"/>
          </a:p>
        </p:txBody>
      </p:sp>
      <p:sp>
        <p:nvSpPr>
          <p:cNvPr id="3" name="Content Placeholder 2"/>
          <p:cNvSpPr>
            <a:spLocks noGrp="1"/>
          </p:cNvSpPr>
          <p:nvPr>
            <p:ph idx="1"/>
          </p:nvPr>
        </p:nvSpPr>
        <p:spPr/>
        <p:txBody>
          <a:bodyPr/>
          <a:lstStyle/>
          <a:p>
            <a:endParaRPr lang="en-US" dirty="0"/>
          </a:p>
        </p:txBody>
      </p:sp>
      <p:pic>
        <p:nvPicPr>
          <p:cNvPr id="67586" name="Picture 2" descr="Untitled"/>
          <p:cNvPicPr>
            <a:picLocks noChangeAspect="1" noChangeArrowheads="1"/>
          </p:cNvPicPr>
          <p:nvPr/>
        </p:nvPicPr>
        <p:blipFill>
          <a:blip r:embed="rId2"/>
          <a:srcRect/>
          <a:stretch>
            <a:fillRect/>
          </a:stretch>
        </p:blipFill>
        <p:spPr bwMode="auto">
          <a:xfrm>
            <a:off x="1371600" y="1752600"/>
            <a:ext cx="5976765" cy="4419600"/>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virtualization of the CPU, Memory,  IO Devices</a:t>
            </a:r>
            <a:endParaRPr lang="en-US" dirty="0"/>
          </a:p>
        </p:txBody>
      </p:sp>
      <p:sp>
        <p:nvSpPr>
          <p:cNvPr id="3" name="Content Placeholder 2"/>
          <p:cNvSpPr>
            <a:spLocks noGrp="1"/>
          </p:cNvSpPr>
          <p:nvPr>
            <p:ph idx="1"/>
          </p:nvPr>
        </p:nvSpPr>
        <p:spPr/>
        <p:txBody>
          <a:bodyPr/>
          <a:lstStyle/>
          <a:p>
            <a:endParaRPr lang="en-US" dirty="0"/>
          </a:p>
        </p:txBody>
      </p:sp>
      <p:sp>
        <p:nvSpPr>
          <p:cNvPr id="68610" name="AutoShape 2" descr="Device and I/O Virtualization | Virtualization Deep Div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8612" name="AutoShape 4" descr="Device and I/O Virtualization | Virtualization Deep Div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8614" name="AutoShape 6" descr="Device and I/O Virtualization | Virtualization Deep Div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8616" name="Picture 8" descr="Technology innovation using Virtualisation and Virtual Machine – MDIS Blog"/>
          <p:cNvPicPr>
            <a:picLocks noChangeAspect="1" noChangeArrowheads="1"/>
          </p:cNvPicPr>
          <p:nvPr/>
        </p:nvPicPr>
        <p:blipFill>
          <a:blip r:embed="rId2"/>
          <a:srcRect/>
          <a:stretch>
            <a:fillRect/>
          </a:stretch>
        </p:blipFill>
        <p:spPr bwMode="auto">
          <a:xfrm>
            <a:off x="0" y="1447800"/>
            <a:ext cx="8842272" cy="517741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Hypervisor virtualization structure</a:t>
            </a:r>
            <a:endParaRPr lang="en-US" dirty="0"/>
          </a:p>
        </p:txBody>
      </p:sp>
      <p:sp>
        <p:nvSpPr>
          <p:cNvPr id="3" name="Content Placeholder 2"/>
          <p:cNvSpPr>
            <a:spLocks noGrp="1"/>
          </p:cNvSpPr>
          <p:nvPr>
            <p:ph idx="1"/>
          </p:nvPr>
        </p:nvSpPr>
        <p:spPr/>
        <p:txBody>
          <a:bodyPr/>
          <a:lstStyle/>
          <a:p>
            <a:endParaRPr lang="en-US"/>
          </a:p>
        </p:txBody>
      </p:sp>
      <p:pic>
        <p:nvPicPr>
          <p:cNvPr id="69634" name="Picture 2" descr="Hypervisor-based virtualization architecture | Download Scientific Diagram"/>
          <p:cNvPicPr>
            <a:picLocks noChangeAspect="1" noChangeArrowheads="1"/>
          </p:cNvPicPr>
          <p:nvPr/>
        </p:nvPicPr>
        <p:blipFill>
          <a:blip r:embed="rId2"/>
          <a:srcRect/>
          <a:stretch>
            <a:fillRect/>
          </a:stretch>
        </p:blipFill>
        <p:spPr bwMode="auto">
          <a:xfrm>
            <a:off x="381000" y="1143000"/>
            <a:ext cx="8096250" cy="54102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534400" cy="715962"/>
          </a:xfrm>
        </p:spPr>
        <p:txBody>
          <a:bodyPr>
            <a:normAutofit fontScale="90000"/>
          </a:bodyPr>
          <a:lstStyle/>
          <a:p>
            <a:r>
              <a:rPr lang="en-US" dirty="0" smtClean="0"/>
              <a:t>CPU Virtualization with Hardware Assist</a:t>
            </a:r>
            <a:endParaRPr lang="en-US" dirty="0"/>
          </a:p>
        </p:txBody>
      </p:sp>
      <p:sp>
        <p:nvSpPr>
          <p:cNvPr id="3" name="Content Placeholder 2"/>
          <p:cNvSpPr>
            <a:spLocks noGrp="1"/>
          </p:cNvSpPr>
          <p:nvPr>
            <p:ph idx="1"/>
          </p:nvPr>
        </p:nvSpPr>
        <p:spPr/>
        <p:txBody>
          <a:bodyPr/>
          <a:lstStyle/>
          <a:p>
            <a:endParaRPr lang="en-US" dirty="0"/>
          </a:p>
        </p:txBody>
      </p:sp>
      <p:pic>
        <p:nvPicPr>
          <p:cNvPr id="70658" name="Picture 2" descr="What is Hardware-Assisted Virtualization?"/>
          <p:cNvPicPr>
            <a:picLocks noChangeAspect="1" noChangeArrowheads="1"/>
          </p:cNvPicPr>
          <p:nvPr/>
        </p:nvPicPr>
        <p:blipFill>
          <a:blip r:embed="rId2"/>
          <a:srcRect/>
          <a:stretch>
            <a:fillRect/>
          </a:stretch>
        </p:blipFill>
        <p:spPr bwMode="auto">
          <a:xfrm>
            <a:off x="609600" y="1219200"/>
            <a:ext cx="7696200" cy="5157788"/>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Virtualization not enabled in BIOS? - Stack Overflow"/>
          <p:cNvPicPr>
            <a:picLocks noChangeAspect="1" noChangeArrowheads="1"/>
          </p:cNvPicPr>
          <p:nvPr/>
        </p:nvPicPr>
        <p:blipFill>
          <a:blip r:embed="rId2"/>
          <a:srcRect/>
          <a:stretch>
            <a:fillRect/>
          </a:stretch>
        </p:blipFill>
        <p:spPr bwMode="auto">
          <a:xfrm>
            <a:off x="228600" y="381000"/>
            <a:ext cx="8643580" cy="5791200"/>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Virtualization</a:t>
            </a:r>
            <a:endParaRPr lang="en-US" dirty="0"/>
          </a:p>
        </p:txBody>
      </p:sp>
      <p:sp>
        <p:nvSpPr>
          <p:cNvPr id="3" name="Content Placeholder 2"/>
          <p:cNvSpPr>
            <a:spLocks noGrp="1"/>
          </p:cNvSpPr>
          <p:nvPr>
            <p:ph idx="1"/>
          </p:nvPr>
        </p:nvSpPr>
        <p:spPr/>
        <p:txBody>
          <a:bodyPr/>
          <a:lstStyle/>
          <a:p>
            <a:endParaRPr lang="en-US"/>
          </a:p>
        </p:txBody>
      </p:sp>
      <p:pic>
        <p:nvPicPr>
          <p:cNvPr id="72706" name="Picture 2" descr="This figure illustrates the implementation of memory virtulaization."/>
          <p:cNvPicPr>
            <a:picLocks noChangeAspect="1" noChangeArrowheads="1"/>
          </p:cNvPicPr>
          <p:nvPr/>
        </p:nvPicPr>
        <p:blipFill>
          <a:blip r:embed="rId2"/>
          <a:srcRect/>
          <a:stretch>
            <a:fillRect/>
          </a:stretch>
        </p:blipFill>
        <p:spPr bwMode="auto">
          <a:xfrm>
            <a:off x="533400" y="1905000"/>
            <a:ext cx="7884367" cy="3429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s://media.geeksforgeeks.org/wp-content/uploads/20190923173305/Untitled-Diagram-224.png"/>
          <p:cNvPicPr>
            <a:picLocks noChangeAspect="1" noChangeArrowheads="1"/>
          </p:cNvPicPr>
          <p:nvPr/>
        </p:nvPicPr>
        <p:blipFill>
          <a:blip r:embed="rId2"/>
          <a:srcRect/>
          <a:stretch>
            <a:fillRect/>
          </a:stretch>
        </p:blipFill>
        <p:spPr bwMode="auto">
          <a:xfrm>
            <a:off x="800100" y="152400"/>
            <a:ext cx="7447072" cy="624840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and IO virtualization</a:t>
            </a:r>
            <a:endParaRPr lang="en-US" dirty="0"/>
          </a:p>
        </p:txBody>
      </p:sp>
      <p:sp>
        <p:nvSpPr>
          <p:cNvPr id="3" name="Content Placeholder 2"/>
          <p:cNvSpPr>
            <a:spLocks noGrp="1"/>
          </p:cNvSpPr>
          <p:nvPr>
            <p:ph idx="1"/>
          </p:nvPr>
        </p:nvSpPr>
        <p:spPr/>
        <p:txBody>
          <a:bodyPr/>
          <a:lstStyle/>
          <a:p>
            <a:endParaRPr lang="en-US" dirty="0"/>
          </a:p>
        </p:txBody>
      </p:sp>
      <p:pic>
        <p:nvPicPr>
          <p:cNvPr id="71684" name="Picture 4" descr="https://virtualizationdeepdive.files.wordpress.com/2013/07/devicevirt.jpg"/>
          <p:cNvPicPr>
            <a:picLocks noChangeAspect="1" noChangeArrowheads="1"/>
          </p:cNvPicPr>
          <p:nvPr/>
        </p:nvPicPr>
        <p:blipFill>
          <a:blip r:embed="rId2"/>
          <a:srcRect/>
          <a:stretch>
            <a:fillRect/>
          </a:stretch>
        </p:blipFill>
        <p:spPr bwMode="auto">
          <a:xfrm>
            <a:off x="2362200" y="1905000"/>
            <a:ext cx="4212602" cy="3143251"/>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534400" cy="6248400"/>
          </a:xfrm>
        </p:spPr>
        <p:txBody>
          <a:bodyPr>
            <a:noAutofit/>
          </a:bodyPr>
          <a:lstStyle/>
          <a:p>
            <a:pPr algn="ctr">
              <a:buNone/>
            </a:pPr>
            <a:r>
              <a:rPr lang="en-US" sz="2500" b="1" dirty="0" smtClean="0"/>
              <a:t>Unit - 4</a:t>
            </a:r>
          </a:p>
          <a:p>
            <a:r>
              <a:rPr lang="en-US" sz="2500" b="1" dirty="0" smtClean="0"/>
              <a:t>Infrastructure as a Service (</a:t>
            </a:r>
            <a:r>
              <a:rPr lang="en-US" sz="2500" b="1" dirty="0" err="1" smtClean="0"/>
              <a:t>IaaS</a:t>
            </a:r>
            <a:r>
              <a:rPr lang="en-US" sz="2500" b="1" dirty="0" smtClean="0"/>
              <a:t>):</a:t>
            </a:r>
            <a:r>
              <a:rPr lang="en-US" sz="2500" dirty="0" smtClean="0"/>
              <a:t> Introduction to </a:t>
            </a:r>
            <a:r>
              <a:rPr lang="en-US" sz="2500" dirty="0" err="1" smtClean="0"/>
              <a:t>IaaS</a:t>
            </a:r>
            <a:r>
              <a:rPr lang="en-US" sz="2500" dirty="0" smtClean="0"/>
              <a:t> - </a:t>
            </a:r>
            <a:r>
              <a:rPr lang="en-US" sz="2500" dirty="0" err="1" smtClean="0"/>
              <a:t>IaaS</a:t>
            </a:r>
            <a:r>
              <a:rPr lang="en-US" sz="2500" dirty="0" smtClean="0"/>
              <a:t> definition, Introduction to virtualization, Different approaches to virtualization, Hypervisors, Machine Image, Virtual Machine (VM). Resource Virtualization - Server, Storage, Network. Virtual Machine(resource) provisioning and manageability, storage as a service, Data storage in cloud computing (storage as a service). Renting, EC2 Compute Unit, Platform and Storage, pricing, customers. </a:t>
            </a:r>
          </a:p>
          <a:p>
            <a:r>
              <a:rPr lang="en-US" sz="2500" b="1" dirty="0" smtClean="0"/>
              <a:t>Platform as a Service (</a:t>
            </a:r>
            <a:r>
              <a:rPr lang="en-US" sz="2500" b="1" dirty="0" err="1" smtClean="0"/>
              <a:t>PaaS</a:t>
            </a:r>
            <a:r>
              <a:rPr lang="en-US" sz="2500" b="1" dirty="0" smtClean="0"/>
              <a:t>): </a:t>
            </a:r>
            <a:r>
              <a:rPr lang="en-US" sz="2500" dirty="0" smtClean="0"/>
              <a:t>Introduction to </a:t>
            </a:r>
            <a:r>
              <a:rPr lang="en-US" sz="2500" dirty="0" err="1" smtClean="0"/>
              <a:t>PaaS</a:t>
            </a:r>
            <a:r>
              <a:rPr lang="en-US" sz="2500" dirty="0" smtClean="0"/>
              <a:t> - What is </a:t>
            </a:r>
            <a:r>
              <a:rPr lang="en-US" sz="2500" dirty="0" err="1" smtClean="0"/>
              <a:t>PaaS</a:t>
            </a:r>
            <a:r>
              <a:rPr lang="en-US" sz="2500" dirty="0" smtClean="0"/>
              <a:t>, Service Oriented Architecture (SOA). Cloud Platform and Management - computation, storage </a:t>
            </a:r>
          </a:p>
          <a:p>
            <a:r>
              <a:rPr lang="en-US" sz="2500" b="1" dirty="0" smtClean="0"/>
              <a:t>Software as a Service (</a:t>
            </a:r>
            <a:r>
              <a:rPr lang="en-US" sz="2500" b="1" dirty="0" err="1" smtClean="0"/>
              <a:t>SaaS</a:t>
            </a:r>
            <a:r>
              <a:rPr lang="en-US" sz="2500" b="1" dirty="0" smtClean="0"/>
              <a:t>): </a:t>
            </a:r>
            <a:r>
              <a:rPr lang="en-US" sz="2500" dirty="0" smtClean="0"/>
              <a:t>Introduction to </a:t>
            </a:r>
            <a:r>
              <a:rPr lang="en-US" sz="2500" dirty="0" err="1" smtClean="0"/>
              <a:t>SaaS</a:t>
            </a:r>
            <a:r>
              <a:rPr lang="en-US" sz="2500" dirty="0" smtClean="0"/>
              <a:t>, Web services, Web 2.0, Web OS, Case Study on </a:t>
            </a:r>
            <a:r>
              <a:rPr lang="en-US" sz="2500" dirty="0" err="1" smtClean="0"/>
              <a:t>SaaS</a:t>
            </a:r>
            <a:r>
              <a:rPr lang="en-US" sz="2500" dirty="0" smtClean="0"/>
              <a:t> </a:t>
            </a:r>
            <a:endParaRPr lang="en-US" sz="25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Infrastructure as a Service | </a:t>
            </a:r>
            <a:r>
              <a:rPr lang="en-US" b="1" dirty="0" err="1" smtClean="0"/>
              <a:t>IaaS</a:t>
            </a:r>
            <a:r>
              <a:rPr lang="en-US" b="1" dirty="0" smtClean="0"/>
              <a:t/>
            </a:r>
            <a:br>
              <a:rPr lang="en-US" b="1" dirty="0" smtClean="0"/>
            </a:br>
            <a:endParaRPr lang="en-US" b="1" dirty="0"/>
          </a:p>
        </p:txBody>
      </p:sp>
      <p:sp>
        <p:nvSpPr>
          <p:cNvPr id="3" name="Content Placeholder 2"/>
          <p:cNvSpPr>
            <a:spLocks noGrp="1"/>
          </p:cNvSpPr>
          <p:nvPr>
            <p:ph idx="1"/>
          </p:nvPr>
        </p:nvSpPr>
        <p:spPr>
          <a:xfrm>
            <a:off x="457200" y="1219200"/>
            <a:ext cx="8229600" cy="5181600"/>
          </a:xfrm>
        </p:spPr>
        <p:txBody>
          <a:bodyPr/>
          <a:lstStyle/>
          <a:p>
            <a:pPr>
              <a:buNone/>
            </a:pPr>
            <a:r>
              <a:rPr lang="en-US" dirty="0" err="1" smtClean="0"/>
              <a:t>IaaS</a:t>
            </a:r>
            <a:r>
              <a:rPr lang="en-US" dirty="0" smtClean="0"/>
              <a:t> provider provides the following services </a:t>
            </a:r>
          </a:p>
          <a:p>
            <a:pPr>
              <a:buNone/>
            </a:pPr>
            <a:r>
              <a:rPr lang="en-US" b="1" dirty="0" smtClean="0"/>
              <a:t>Compute </a:t>
            </a:r>
            <a:r>
              <a:rPr lang="en-US" b="1" dirty="0" smtClean="0">
                <a:solidFill>
                  <a:schemeClr val="tx2">
                    <a:lumMod val="60000"/>
                    <a:lumOff val="40000"/>
                  </a:schemeClr>
                </a:solidFill>
              </a:rPr>
              <a:t>Storage</a:t>
            </a:r>
            <a:r>
              <a:rPr lang="en-US" b="1" dirty="0" smtClean="0"/>
              <a:t> </a:t>
            </a:r>
            <a:r>
              <a:rPr lang="en-US" b="1" dirty="0" smtClean="0">
                <a:solidFill>
                  <a:schemeClr val="accent6">
                    <a:lumMod val="50000"/>
                  </a:schemeClr>
                </a:solidFill>
              </a:rPr>
              <a:t>Network</a:t>
            </a:r>
            <a:r>
              <a:rPr lang="en-US" b="1" dirty="0" smtClean="0"/>
              <a:t> </a:t>
            </a:r>
            <a:r>
              <a:rPr lang="en-US" b="1" dirty="0" smtClean="0">
                <a:solidFill>
                  <a:schemeClr val="tx2"/>
                </a:solidFill>
              </a:rPr>
              <a:t>Load balancers</a:t>
            </a:r>
          </a:p>
          <a:p>
            <a:pPr>
              <a:buNone/>
            </a:pPr>
            <a:endParaRPr lang="en-US" dirty="0" smtClean="0">
              <a:solidFill>
                <a:schemeClr val="tx2"/>
              </a:solidFill>
            </a:endParaRPr>
          </a:p>
          <a:p>
            <a:endParaRPr lang="en-US" dirty="0"/>
          </a:p>
        </p:txBody>
      </p:sp>
      <p:pic>
        <p:nvPicPr>
          <p:cNvPr id="1026" name="Picture 2" descr="Infrastructure as a Service"/>
          <p:cNvPicPr>
            <a:picLocks noChangeAspect="1" noChangeArrowheads="1"/>
          </p:cNvPicPr>
          <p:nvPr/>
        </p:nvPicPr>
        <p:blipFill>
          <a:blip r:embed="rId2"/>
          <a:srcRect/>
          <a:stretch>
            <a:fillRect/>
          </a:stretch>
        </p:blipFill>
        <p:spPr bwMode="auto">
          <a:xfrm>
            <a:off x="1295400" y="2438400"/>
            <a:ext cx="5753100" cy="4084702"/>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Advantages of </a:t>
            </a:r>
            <a:r>
              <a:rPr lang="en-US" b="1" dirty="0" err="1" smtClean="0"/>
              <a:t>IaaS</a:t>
            </a:r>
            <a:r>
              <a:rPr lang="en-US" b="1" dirty="0" smtClean="0"/>
              <a:t/>
            </a:r>
            <a:br>
              <a:rPr lang="en-US" b="1" dirty="0" smtClean="0"/>
            </a:br>
            <a:endParaRPr lang="en-US" b="1" dirty="0"/>
          </a:p>
        </p:txBody>
      </p:sp>
      <p:sp>
        <p:nvSpPr>
          <p:cNvPr id="3" name="Content Placeholder 2"/>
          <p:cNvSpPr>
            <a:spLocks noGrp="1"/>
          </p:cNvSpPr>
          <p:nvPr>
            <p:ph idx="1"/>
          </p:nvPr>
        </p:nvSpPr>
        <p:spPr>
          <a:xfrm>
            <a:off x="457200" y="1219200"/>
            <a:ext cx="8229600" cy="4906963"/>
          </a:xfrm>
        </p:spPr>
        <p:txBody>
          <a:bodyPr/>
          <a:lstStyle/>
          <a:p>
            <a:r>
              <a:rPr lang="en-US" b="1" dirty="0" smtClean="0"/>
              <a:t>Shared infrastructure</a:t>
            </a:r>
          </a:p>
          <a:p>
            <a:r>
              <a:rPr lang="en-US" b="1" dirty="0" smtClean="0"/>
              <a:t>Web access to the resources</a:t>
            </a:r>
          </a:p>
          <a:p>
            <a:r>
              <a:rPr lang="en-US" b="1" dirty="0" smtClean="0"/>
              <a:t>Pay-as-per-use model</a:t>
            </a:r>
          </a:p>
          <a:p>
            <a:r>
              <a:rPr lang="en-US" b="1" dirty="0" smtClean="0"/>
              <a:t>Focus on the core business</a:t>
            </a:r>
          </a:p>
          <a:p>
            <a:r>
              <a:rPr lang="en-US" b="1" dirty="0" smtClean="0"/>
              <a:t>On-demand scalability</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Infrastructure as a Service"/>
          <p:cNvPicPr>
            <a:picLocks noChangeAspect="1" noChangeArrowheads="1"/>
          </p:cNvPicPr>
          <p:nvPr/>
        </p:nvPicPr>
        <p:blipFill>
          <a:blip r:embed="rId2"/>
          <a:srcRect/>
          <a:stretch>
            <a:fillRect/>
          </a:stretch>
        </p:blipFill>
        <p:spPr bwMode="auto">
          <a:xfrm>
            <a:off x="304800" y="762000"/>
            <a:ext cx="8553042" cy="5455806"/>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virtualization</a:t>
            </a:r>
            <a:endParaRPr lang="en-US" dirty="0"/>
          </a:p>
        </p:txBody>
      </p:sp>
      <p:sp>
        <p:nvSpPr>
          <p:cNvPr id="3" name="Content Placeholder 2"/>
          <p:cNvSpPr>
            <a:spLocks noGrp="1"/>
          </p:cNvSpPr>
          <p:nvPr>
            <p:ph idx="1"/>
          </p:nvPr>
        </p:nvSpPr>
        <p:spPr/>
        <p:txBody>
          <a:bodyPr/>
          <a:lstStyle/>
          <a:p>
            <a:pPr>
              <a:buNone/>
            </a:pPr>
            <a:r>
              <a:rPr lang="en-US" dirty="0" smtClean="0"/>
              <a:t>Different approaches to virtualization</a:t>
            </a:r>
          </a:p>
          <a:p>
            <a:r>
              <a:rPr lang="en-US" b="1" dirty="0" smtClean="0"/>
              <a:t>Para Virtualization</a:t>
            </a:r>
          </a:p>
          <a:p>
            <a:r>
              <a:rPr lang="en-US" b="1" dirty="0" smtClean="0"/>
              <a:t>Full Virtualization</a:t>
            </a:r>
          </a:p>
          <a:p>
            <a:r>
              <a:rPr lang="en-US" b="1" dirty="0" smtClean="0"/>
              <a:t>Hardware-Assisted Virtualization</a:t>
            </a:r>
          </a:p>
          <a:p>
            <a:r>
              <a:rPr lang="en-US" b="1" dirty="0" smtClean="0"/>
              <a:t>Kernel level Virtualization</a:t>
            </a:r>
          </a:p>
          <a:p>
            <a:pPr>
              <a:buNone/>
            </a:pPr>
            <a:endParaRPr lang="en-US" dirty="0" smtClean="0"/>
          </a:p>
          <a:p>
            <a:pPr>
              <a:buNone/>
            </a:pPr>
            <a:endParaRPr lang="en-US" dirty="0" smtClean="0"/>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 </a:t>
            </a:r>
            <a:r>
              <a:rPr lang="en-US" b="1" dirty="0" smtClean="0"/>
              <a:t>Hypervisors</a:t>
            </a:r>
            <a:endParaRPr lang="en-US" b="1" dirty="0"/>
          </a:p>
        </p:txBody>
      </p:sp>
      <p:sp>
        <p:nvSpPr>
          <p:cNvPr id="3" name="Content Placeholder 2"/>
          <p:cNvSpPr>
            <a:spLocks noGrp="1"/>
          </p:cNvSpPr>
          <p:nvPr>
            <p:ph idx="1"/>
          </p:nvPr>
        </p:nvSpPr>
        <p:spPr>
          <a:xfrm>
            <a:off x="381000" y="914400"/>
            <a:ext cx="8229600" cy="5486400"/>
          </a:xfrm>
        </p:spPr>
        <p:txBody>
          <a:bodyPr>
            <a:normAutofit lnSpcReduction="10000"/>
          </a:bodyPr>
          <a:lstStyle/>
          <a:p>
            <a:r>
              <a:rPr lang="en-US" dirty="0" smtClean="0"/>
              <a:t>A hypervisor is a form of virtualization software used in Cloud hosting to divide and allocate the resources on various pieces of hardware.</a:t>
            </a:r>
          </a:p>
          <a:p>
            <a:r>
              <a:rPr lang="en-US" b="1" dirty="0" smtClean="0"/>
              <a:t>Types of Hypervisor –</a:t>
            </a:r>
          </a:p>
          <a:p>
            <a:pPr>
              <a:buNone/>
            </a:pPr>
            <a:r>
              <a:rPr lang="en-US" dirty="0" smtClean="0"/>
              <a:t>TYPE-1 Hypervisor     TYPE-2 Hypervisor</a:t>
            </a:r>
          </a:p>
          <a:p>
            <a:r>
              <a:rPr lang="en-US" b="1" dirty="0" smtClean="0"/>
              <a:t>Choosing the right hypervisor</a:t>
            </a:r>
            <a:r>
              <a:rPr lang="en-US" dirty="0" smtClean="0"/>
              <a:t> </a:t>
            </a:r>
          </a:p>
          <a:p>
            <a:r>
              <a:rPr lang="en-US" b="1" dirty="0" smtClean="0"/>
              <a:t>Hypervisor Reference Model</a:t>
            </a:r>
            <a:r>
              <a:rPr lang="en-US" dirty="0" smtClean="0"/>
              <a:t> </a:t>
            </a:r>
          </a:p>
          <a:p>
            <a:pPr>
              <a:buNone/>
            </a:pPr>
            <a:r>
              <a:rPr lang="en-US" dirty="0" smtClean="0"/>
              <a:t>Dispatcher, Allocator, Interpreter </a:t>
            </a:r>
          </a:p>
          <a:p>
            <a:pPr>
              <a:buNone/>
            </a:pPr>
            <a:r>
              <a:rPr lang="en-US" dirty="0" smtClean="0"/>
              <a:t> </a:t>
            </a:r>
          </a:p>
          <a:p>
            <a:pPr>
              <a:buNone/>
            </a:pPr>
            <a:endParaRPr lang="en-US" dirty="0" smtClean="0"/>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dirty="0" err="1" smtClean="0"/>
              <a:t>OpenStack</a:t>
            </a:r>
            <a:r>
              <a:rPr lang="en-US" dirty="0" smtClean="0"/>
              <a:t> using </a:t>
            </a:r>
            <a:r>
              <a:rPr lang="en-US" dirty="0" err="1" smtClean="0"/>
              <a:t>DevStack</a:t>
            </a:r>
            <a:r>
              <a:rPr lang="en-US" dirty="0" smtClean="0"/>
              <a:t/>
            </a:r>
            <a:br>
              <a:rPr lang="en-US" dirty="0" smtClean="0"/>
            </a:br>
            <a:endParaRPr lang="en-US" dirty="0"/>
          </a:p>
        </p:txBody>
      </p:sp>
      <p:sp>
        <p:nvSpPr>
          <p:cNvPr id="3" name="Content Placeholder 2"/>
          <p:cNvSpPr>
            <a:spLocks noGrp="1"/>
          </p:cNvSpPr>
          <p:nvPr>
            <p:ph idx="1"/>
          </p:nvPr>
        </p:nvSpPr>
        <p:spPr>
          <a:xfrm>
            <a:off x="152400" y="1066800"/>
            <a:ext cx="8763000" cy="5562600"/>
          </a:xfrm>
        </p:spPr>
        <p:txBody>
          <a:bodyPr>
            <a:normAutofit lnSpcReduction="10000"/>
          </a:bodyPr>
          <a:lstStyle/>
          <a:p>
            <a:r>
              <a:rPr lang="en-US" b="1" dirty="0" smtClean="0"/>
              <a:t>Add Stack User</a:t>
            </a:r>
          </a:p>
          <a:p>
            <a:pPr>
              <a:buNone/>
            </a:pPr>
            <a:r>
              <a:rPr lang="en-US" sz="3000" dirty="0" err="1" smtClean="0"/>
              <a:t>sudo</a:t>
            </a:r>
            <a:r>
              <a:rPr lang="en-US" sz="3000" dirty="0" smtClean="0"/>
              <a:t> </a:t>
            </a:r>
            <a:r>
              <a:rPr lang="en-US" sz="3000" dirty="0" err="1" smtClean="0"/>
              <a:t>useradd</a:t>
            </a:r>
            <a:r>
              <a:rPr lang="en-US" sz="3000" dirty="0" smtClean="0"/>
              <a:t> -s /bin/bash -d /opt/stack -m stack</a:t>
            </a:r>
          </a:p>
          <a:p>
            <a:pPr>
              <a:buNone/>
            </a:pPr>
            <a:r>
              <a:rPr lang="en-US" sz="3000" dirty="0" smtClean="0">
                <a:solidFill>
                  <a:schemeClr val="tx2"/>
                </a:solidFill>
              </a:rPr>
              <a:t>echo "stack ALL=(ALL) NOPASSWD: ALL" | </a:t>
            </a:r>
            <a:r>
              <a:rPr lang="en-US" sz="3000" dirty="0" err="1" smtClean="0">
                <a:solidFill>
                  <a:schemeClr val="tx2"/>
                </a:solidFill>
              </a:rPr>
              <a:t>sudo</a:t>
            </a:r>
            <a:r>
              <a:rPr lang="en-US" sz="3000" dirty="0" smtClean="0">
                <a:solidFill>
                  <a:schemeClr val="tx2"/>
                </a:solidFill>
              </a:rPr>
              <a:t> tee /etc/</a:t>
            </a:r>
            <a:r>
              <a:rPr lang="en-US" sz="3000" dirty="0" err="1" smtClean="0">
                <a:solidFill>
                  <a:schemeClr val="tx2"/>
                </a:solidFill>
              </a:rPr>
              <a:t>sudoers.d</a:t>
            </a:r>
            <a:r>
              <a:rPr lang="en-US" sz="3000" dirty="0" smtClean="0">
                <a:solidFill>
                  <a:schemeClr val="tx2"/>
                </a:solidFill>
              </a:rPr>
              <a:t>/stack</a:t>
            </a:r>
          </a:p>
          <a:p>
            <a:pPr>
              <a:buNone/>
            </a:pPr>
            <a:r>
              <a:rPr lang="en-US" sz="2800" dirty="0" err="1" smtClean="0"/>
              <a:t>sudo</a:t>
            </a:r>
            <a:r>
              <a:rPr lang="en-US" sz="2800" dirty="0" smtClean="0"/>
              <a:t> -u stack –I</a:t>
            </a:r>
          </a:p>
          <a:p>
            <a:pPr marL="514350" indent="-514350"/>
            <a:r>
              <a:rPr lang="en-US" sz="2800" b="1" dirty="0" smtClean="0"/>
              <a:t>Download </a:t>
            </a:r>
            <a:r>
              <a:rPr lang="en-US" sz="2800" b="1" dirty="0" err="1" smtClean="0"/>
              <a:t>DevStack</a:t>
            </a:r>
            <a:endParaRPr lang="en-US" sz="2800" b="1" dirty="0" smtClean="0"/>
          </a:p>
          <a:p>
            <a:pPr marL="514350" indent="-514350">
              <a:buNone/>
            </a:pPr>
            <a:r>
              <a:rPr lang="en-US" sz="2800" dirty="0" err="1" smtClean="0"/>
              <a:t>git</a:t>
            </a:r>
            <a:r>
              <a:rPr lang="en-US" sz="2800" dirty="0" smtClean="0"/>
              <a:t> clone </a:t>
            </a:r>
            <a:r>
              <a:rPr lang="en-US" sz="2800" dirty="0" smtClean="0">
                <a:hlinkClick r:id="rId2"/>
              </a:rPr>
              <a:t>https://opendev.org/openstack/devstack</a:t>
            </a:r>
            <a:endParaRPr lang="en-US" sz="2800" dirty="0" smtClean="0"/>
          </a:p>
          <a:p>
            <a:pPr marL="514350" indent="-514350">
              <a:buNone/>
            </a:pPr>
            <a:r>
              <a:rPr lang="en-US" sz="2800" dirty="0" err="1" smtClean="0"/>
              <a:t>cd</a:t>
            </a:r>
            <a:r>
              <a:rPr lang="en-US" sz="2800" dirty="0" smtClean="0"/>
              <a:t> </a:t>
            </a:r>
            <a:r>
              <a:rPr lang="en-US" sz="2800" dirty="0" err="1" smtClean="0"/>
              <a:t>devstack</a:t>
            </a:r>
            <a:endParaRPr lang="en-US" sz="2800" dirty="0" smtClean="0"/>
          </a:p>
          <a:p>
            <a:pPr marL="514350" indent="-514350"/>
            <a:r>
              <a:rPr lang="en-US" sz="2800" b="1" dirty="0" smtClean="0"/>
              <a:t>Create a </a:t>
            </a:r>
            <a:r>
              <a:rPr lang="en-US" sz="2800" b="1" dirty="0" err="1" smtClean="0"/>
              <a:t>local.conf</a:t>
            </a:r>
            <a:endParaRPr lang="en-US" sz="2800" b="1" u="sng" dirty="0" smtClean="0"/>
          </a:p>
          <a:p>
            <a:pPr marL="514350" indent="-514350">
              <a:buNone/>
            </a:pPr>
            <a:r>
              <a:rPr lang="en-US" sz="2800" dirty="0" smtClean="0"/>
              <a:t>Start the install</a:t>
            </a:r>
          </a:p>
          <a:p>
            <a:pPr marL="514350" indent="-514350">
              <a:buNone/>
            </a:pPr>
            <a:r>
              <a:rPr lang="en-US" sz="2800" dirty="0" smtClean="0"/>
              <a:t>./stack.sh</a:t>
            </a:r>
          </a:p>
          <a:p>
            <a:pPr marL="514350" indent="-514350">
              <a:buNone/>
            </a:pPr>
            <a:endParaRPr lang="en-US" sz="2800" b="1" dirty="0" smtClean="0"/>
          </a:p>
          <a:p>
            <a:pPr marL="514350" indent="-514350">
              <a:buNone/>
            </a:pPr>
            <a:endParaRPr lang="en-US" sz="2800" dirty="0" smtClean="0"/>
          </a:p>
          <a:p>
            <a:pPr>
              <a:buNone/>
            </a:pPr>
            <a:endParaRPr lang="en-US" sz="3000" dirty="0">
              <a:solidFill>
                <a:schemeClr val="tx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Amazon EC2 | AWS Blog"/>
          <p:cNvPicPr>
            <a:picLocks noChangeAspect="1" noChangeArrowheads="1"/>
          </p:cNvPicPr>
          <p:nvPr/>
        </p:nvPicPr>
        <p:blipFill>
          <a:blip r:embed="rId2"/>
          <a:srcRect/>
          <a:stretch>
            <a:fillRect/>
          </a:stretch>
        </p:blipFill>
        <p:spPr bwMode="auto">
          <a:xfrm>
            <a:off x="0" y="304800"/>
            <a:ext cx="8930921" cy="632460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Image</a:t>
            </a:r>
            <a:endParaRPr lang="en-US" dirty="0"/>
          </a:p>
        </p:txBody>
      </p:sp>
      <p:sp>
        <p:nvSpPr>
          <p:cNvPr id="3" name="Content Placeholder 2"/>
          <p:cNvSpPr>
            <a:spLocks noGrp="1"/>
          </p:cNvSpPr>
          <p:nvPr>
            <p:ph idx="1"/>
          </p:nvPr>
        </p:nvSpPr>
        <p:spPr/>
        <p:txBody>
          <a:bodyPr/>
          <a:lstStyle/>
          <a:p>
            <a:r>
              <a:rPr lang="en-US" dirty="0" smtClean="0"/>
              <a:t>Use a machine image to store all the configuration, metadata, permissions, and data from one or more disks for a VM instance running on Compute Engine</a:t>
            </a:r>
          </a:p>
          <a:p>
            <a:r>
              <a:rPr lang="en-US" dirty="0" smtClean="0"/>
              <a:t>A virtual machine image is a template for creating new instances.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9218" name="AutoShape 2" descr="Grid Computing Benefits for Cloud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220" name="AutoShape 4" descr="Grid Computing Benefits for Cloud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222" name="Picture 6" descr="Grid Computing Benefits for Cloud | Download Scientific Diagram"/>
          <p:cNvPicPr>
            <a:picLocks noChangeAspect="1" noChangeArrowheads="1"/>
          </p:cNvPicPr>
          <p:nvPr/>
        </p:nvPicPr>
        <p:blipFill>
          <a:blip r:embed="rId2"/>
          <a:srcRect/>
          <a:stretch>
            <a:fillRect/>
          </a:stretch>
        </p:blipFill>
        <p:spPr bwMode="auto">
          <a:xfrm>
            <a:off x="762000" y="914400"/>
            <a:ext cx="7248495" cy="4657726"/>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609600" y="457200"/>
            <a:ext cx="8056326" cy="5840736"/>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Virtual machine</a:t>
            </a:r>
            <a:br>
              <a:rPr lang="en-US" b="1" dirty="0" smtClean="0"/>
            </a:br>
            <a:endParaRPr lang="en-US" dirty="0"/>
          </a:p>
        </p:txBody>
      </p:sp>
      <p:sp>
        <p:nvSpPr>
          <p:cNvPr id="3" name="Content Placeholder 2"/>
          <p:cNvSpPr>
            <a:spLocks noGrp="1"/>
          </p:cNvSpPr>
          <p:nvPr>
            <p:ph idx="1"/>
          </p:nvPr>
        </p:nvSpPr>
        <p:spPr>
          <a:xfrm>
            <a:off x="457200" y="838200"/>
            <a:ext cx="8229600" cy="5287963"/>
          </a:xfrm>
        </p:spPr>
        <p:txBody>
          <a:bodyPr>
            <a:normAutofit fontScale="92500" lnSpcReduction="10000"/>
          </a:bodyPr>
          <a:lstStyle/>
          <a:p>
            <a:r>
              <a:rPr lang="en-US" dirty="0" smtClean="0"/>
              <a:t>A VM is a virtualized instance of a computer that can perform almost all of the same functions as a computer, including running applications and operating systems.</a:t>
            </a:r>
          </a:p>
          <a:p>
            <a:r>
              <a:rPr lang="en-US" dirty="0" smtClean="0"/>
              <a:t>Consolidate servers</a:t>
            </a:r>
          </a:p>
          <a:p>
            <a:r>
              <a:rPr lang="en-US" dirty="0" smtClean="0"/>
              <a:t>Create development and test environments</a:t>
            </a:r>
          </a:p>
          <a:p>
            <a:r>
              <a:rPr lang="en-US" dirty="0" smtClean="0"/>
              <a:t>Support development</a:t>
            </a:r>
          </a:p>
          <a:p>
            <a:r>
              <a:rPr lang="en-US" dirty="0" smtClean="0"/>
              <a:t>Enable workload migration</a:t>
            </a:r>
          </a:p>
          <a:p>
            <a:r>
              <a:rPr lang="en-US" dirty="0" smtClean="0"/>
              <a:t>Improve disaster recovery and business continuity</a:t>
            </a:r>
          </a:p>
          <a:p>
            <a:r>
              <a:rPr lang="en-US" dirty="0" smtClean="0"/>
              <a:t>Create a hybrid environment</a:t>
            </a:r>
          </a:p>
          <a:p>
            <a:endParaRPr lang="en-US" dirty="0" smtClean="0"/>
          </a:p>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loud Computing vs Virtualization | Know Top 10 Useful Comparisons"/>
          <p:cNvPicPr>
            <a:picLocks noChangeAspect="1" noChangeArrowheads="1"/>
          </p:cNvPicPr>
          <p:nvPr/>
        </p:nvPicPr>
        <p:blipFill>
          <a:blip r:embed="rId2"/>
          <a:srcRect/>
          <a:stretch>
            <a:fillRect/>
          </a:stretch>
        </p:blipFill>
        <p:spPr bwMode="auto">
          <a:xfrm>
            <a:off x="228600" y="533400"/>
            <a:ext cx="8458200" cy="5715000"/>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Virtualization</a:t>
            </a:r>
            <a:endParaRPr lang="en-US" dirty="0"/>
          </a:p>
        </p:txBody>
      </p:sp>
      <p:sp>
        <p:nvSpPr>
          <p:cNvPr id="3" name="Content Placeholder 2"/>
          <p:cNvSpPr>
            <a:spLocks noGrp="1"/>
          </p:cNvSpPr>
          <p:nvPr>
            <p:ph idx="1"/>
          </p:nvPr>
        </p:nvSpPr>
        <p:spPr/>
        <p:txBody>
          <a:bodyPr/>
          <a:lstStyle/>
          <a:p>
            <a:r>
              <a:rPr lang="en-US" b="1" dirty="0" smtClean="0"/>
              <a:t>Server Virtualization</a:t>
            </a:r>
            <a:r>
              <a:rPr lang="en-US" dirty="0" smtClean="0"/>
              <a:t> is the partitioning of a physical server into a number of small virtual servers, each running its own operating system. </a:t>
            </a:r>
          </a:p>
          <a:p>
            <a:r>
              <a:rPr lang="en-US" b="1" dirty="0" smtClean="0"/>
              <a:t>Types of Server virtualization </a:t>
            </a:r>
            <a:r>
              <a:rPr lang="en-US" dirty="0" smtClean="0"/>
              <a:t> </a:t>
            </a:r>
          </a:p>
          <a:p>
            <a:r>
              <a:rPr lang="en-US" dirty="0" smtClean="0"/>
              <a:t> Hypervisor</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b="1" dirty="0" smtClean="0"/>
              <a:t>Para Virtualization</a:t>
            </a:r>
            <a:endParaRPr lang="en-US" dirty="0"/>
          </a:p>
        </p:txBody>
      </p:sp>
      <p:sp>
        <p:nvSpPr>
          <p:cNvPr id="3" name="Content Placeholder 2"/>
          <p:cNvSpPr>
            <a:spLocks noGrp="1"/>
          </p:cNvSpPr>
          <p:nvPr>
            <p:ph idx="1"/>
          </p:nvPr>
        </p:nvSpPr>
        <p:spPr/>
        <p:txBody>
          <a:bodyPr>
            <a:normAutofit fontScale="77500" lnSpcReduction="20000"/>
          </a:bodyPr>
          <a:lstStyle/>
          <a:p>
            <a:endParaRPr lang="en-US" dirty="0" smtClean="0"/>
          </a:p>
          <a:p>
            <a:endParaRPr lang="en-US" dirty="0" smtClean="0"/>
          </a:p>
          <a:p>
            <a:endParaRPr lang="en-US" dirty="0" smtClean="0"/>
          </a:p>
          <a:p>
            <a:endParaRPr lang="en-US" dirty="0" smtClean="0"/>
          </a:p>
          <a:p>
            <a:endParaRPr lang="en-US" dirty="0" smtClean="0"/>
          </a:p>
          <a:p>
            <a:pPr fontAlgn="base">
              <a:buNone/>
            </a:pPr>
            <a:r>
              <a:rPr lang="en-US" b="1" i="1" dirty="0" smtClean="0"/>
              <a:t>Advantages:</a:t>
            </a:r>
            <a:r>
              <a:rPr lang="en-US" dirty="0" smtClean="0"/>
              <a:t> </a:t>
            </a:r>
          </a:p>
          <a:p>
            <a:pPr fontAlgn="base"/>
            <a:r>
              <a:rPr lang="en-US" dirty="0" smtClean="0"/>
              <a:t>Easier</a:t>
            </a:r>
          </a:p>
          <a:p>
            <a:pPr fontAlgn="base"/>
            <a:r>
              <a:rPr lang="en-US" dirty="0" smtClean="0"/>
              <a:t>Enhanced Performance</a:t>
            </a:r>
          </a:p>
          <a:p>
            <a:pPr fontAlgn="base"/>
            <a:r>
              <a:rPr lang="en-US" dirty="0" smtClean="0"/>
              <a:t>No emulation overhead</a:t>
            </a:r>
          </a:p>
          <a:p>
            <a:pPr fontAlgn="base">
              <a:buNone/>
            </a:pPr>
            <a:r>
              <a:rPr lang="en-US" b="1" i="1" dirty="0" smtClean="0"/>
              <a:t>Limitations:</a:t>
            </a:r>
            <a:endParaRPr lang="en-US" dirty="0" smtClean="0"/>
          </a:p>
          <a:p>
            <a:pPr fontAlgn="base"/>
            <a:r>
              <a:rPr lang="en-US" dirty="0" smtClean="0"/>
              <a:t>Requires modification to a guest operating system</a:t>
            </a:r>
          </a:p>
          <a:p>
            <a:endParaRPr lang="en-US" dirty="0"/>
          </a:p>
        </p:txBody>
      </p:sp>
      <p:pic>
        <p:nvPicPr>
          <p:cNvPr id="87042" name="Picture 2" descr="https://media.geeksforgeeks.org/wp-content/uploads/VIRTUALIZATION.jpg"/>
          <p:cNvPicPr>
            <a:picLocks noChangeAspect="1" noChangeArrowheads="1"/>
          </p:cNvPicPr>
          <p:nvPr/>
        </p:nvPicPr>
        <p:blipFill>
          <a:blip r:embed="rId2" cstate="print"/>
          <a:srcRect/>
          <a:stretch>
            <a:fillRect/>
          </a:stretch>
        </p:blipFill>
        <p:spPr bwMode="auto">
          <a:xfrm>
            <a:off x="3276600" y="762000"/>
            <a:ext cx="5299403" cy="342900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US" b="1" dirty="0" smtClean="0"/>
              <a:t> Full Virtualization</a:t>
            </a:r>
            <a:endParaRPr lang="en-US" dirty="0"/>
          </a:p>
        </p:txBody>
      </p:sp>
      <p:sp>
        <p:nvSpPr>
          <p:cNvPr id="3" name="Content Placeholder 2"/>
          <p:cNvSpPr>
            <a:spLocks noGrp="1"/>
          </p:cNvSpPr>
          <p:nvPr>
            <p:ph idx="1"/>
          </p:nvPr>
        </p:nvSpPr>
        <p:spPr>
          <a:xfrm>
            <a:off x="228600" y="1600200"/>
            <a:ext cx="8458200" cy="5257800"/>
          </a:xfrm>
        </p:spPr>
        <p:txBody>
          <a:bodyPr>
            <a:normAutofit fontScale="85000" lnSpcReduction="20000"/>
          </a:bodyPr>
          <a:lstStyle/>
          <a:p>
            <a:endParaRPr lang="en-US" dirty="0" smtClean="0"/>
          </a:p>
          <a:p>
            <a:endParaRPr lang="en-US" dirty="0" smtClean="0"/>
          </a:p>
          <a:p>
            <a:endParaRPr lang="en-US" dirty="0" smtClean="0"/>
          </a:p>
          <a:p>
            <a:endParaRPr lang="en-US" dirty="0" smtClean="0"/>
          </a:p>
          <a:p>
            <a:pPr fontAlgn="base">
              <a:buNone/>
            </a:pPr>
            <a:endParaRPr lang="en-US" b="1" i="1" dirty="0" smtClean="0"/>
          </a:p>
          <a:p>
            <a:pPr fontAlgn="base">
              <a:buNone/>
            </a:pPr>
            <a:r>
              <a:rPr lang="en-US" b="1" i="1" dirty="0" smtClean="0"/>
              <a:t>Advantages:</a:t>
            </a:r>
            <a:r>
              <a:rPr lang="en-US" dirty="0" smtClean="0"/>
              <a:t> </a:t>
            </a:r>
          </a:p>
          <a:p>
            <a:pPr fontAlgn="base"/>
            <a:r>
              <a:rPr lang="en-US" dirty="0" smtClean="0"/>
              <a:t>No modification to the Guest operating system is required.</a:t>
            </a:r>
          </a:p>
          <a:p>
            <a:pPr fontAlgn="base">
              <a:buNone/>
            </a:pPr>
            <a:r>
              <a:rPr lang="en-US" b="1" i="1" dirty="0" smtClean="0"/>
              <a:t>Limitations:</a:t>
            </a:r>
            <a:endParaRPr lang="en-US" dirty="0" smtClean="0"/>
          </a:p>
          <a:p>
            <a:pPr fontAlgn="base"/>
            <a:r>
              <a:rPr lang="en-US" dirty="0" smtClean="0"/>
              <a:t>Complex</a:t>
            </a:r>
          </a:p>
          <a:p>
            <a:pPr fontAlgn="base"/>
            <a:r>
              <a:rPr lang="en-US" dirty="0" smtClean="0"/>
              <a:t>Slower due to emulation</a:t>
            </a:r>
          </a:p>
          <a:p>
            <a:pPr fontAlgn="base"/>
            <a:r>
              <a:rPr lang="en-US" dirty="0" smtClean="0"/>
              <a:t>Installation of the new device driver is difficult.</a:t>
            </a:r>
          </a:p>
          <a:p>
            <a:endParaRPr lang="en-US" dirty="0"/>
          </a:p>
        </p:txBody>
      </p:sp>
      <p:pic>
        <p:nvPicPr>
          <p:cNvPr id="89090" name="Picture 2" descr="https://media.geeksforgeeks.org/wp-content/uploads/full-virtualization.jpg"/>
          <p:cNvPicPr>
            <a:picLocks noChangeAspect="1" noChangeArrowheads="1"/>
          </p:cNvPicPr>
          <p:nvPr/>
        </p:nvPicPr>
        <p:blipFill>
          <a:blip r:embed="rId2" cstate="print"/>
          <a:srcRect/>
          <a:stretch>
            <a:fillRect/>
          </a:stretch>
        </p:blipFill>
        <p:spPr bwMode="auto">
          <a:xfrm>
            <a:off x="2895600" y="914400"/>
            <a:ext cx="4526468" cy="3091584"/>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Hardware-Assisted Virtualization</a:t>
            </a:r>
            <a:r>
              <a:rPr lang="en-US" b="1" i="1" dirty="0" smtClean="0"/>
              <a:t/>
            </a:r>
            <a:br>
              <a:rPr lang="en-US" b="1" i="1" dirty="0" smtClean="0"/>
            </a:br>
            <a:endParaRPr lang="en-US" dirty="0"/>
          </a:p>
        </p:txBody>
      </p:sp>
      <p:sp>
        <p:nvSpPr>
          <p:cNvPr id="3" name="Content Placeholder 2"/>
          <p:cNvSpPr>
            <a:spLocks noGrp="1"/>
          </p:cNvSpPr>
          <p:nvPr>
            <p:ph idx="1"/>
          </p:nvPr>
        </p:nvSpPr>
        <p:spPr>
          <a:xfrm>
            <a:off x="457200" y="1143000"/>
            <a:ext cx="8229600" cy="4983163"/>
          </a:xfrm>
        </p:spPr>
        <p:txBody>
          <a:bodyPr/>
          <a:lstStyle/>
          <a:p>
            <a:pPr fontAlgn="base">
              <a:buNone/>
            </a:pPr>
            <a:r>
              <a:rPr lang="en-US" b="1" i="1" dirty="0" smtClean="0"/>
              <a:t>Advantages:</a:t>
            </a:r>
            <a:r>
              <a:rPr lang="en-US" dirty="0" smtClean="0"/>
              <a:t> </a:t>
            </a:r>
          </a:p>
          <a:p>
            <a:pPr fontAlgn="base"/>
            <a:r>
              <a:rPr lang="en-US" dirty="0" smtClean="0"/>
              <a:t>No modification to a guest operating system is required.</a:t>
            </a:r>
          </a:p>
          <a:p>
            <a:pPr fontAlgn="base"/>
            <a:r>
              <a:rPr lang="en-US" dirty="0" smtClean="0"/>
              <a:t>Very less hypervisor overhead</a:t>
            </a:r>
          </a:p>
          <a:p>
            <a:pPr fontAlgn="base">
              <a:buNone/>
            </a:pPr>
            <a:r>
              <a:rPr lang="en-US" b="1" i="1" dirty="0" smtClean="0"/>
              <a:t>Limitations:</a:t>
            </a:r>
            <a:endParaRPr lang="en-US" dirty="0" smtClean="0"/>
          </a:p>
          <a:p>
            <a:pPr fontAlgn="base"/>
            <a:r>
              <a:rPr lang="en-US" dirty="0" smtClean="0"/>
              <a:t>Hardware support Required</a:t>
            </a:r>
          </a:p>
          <a:p>
            <a:pPr>
              <a:buNone/>
            </a:pPr>
            <a:r>
              <a:rPr lang="en-US" dirty="0" smtClean="0"/>
              <a:t>Example - AMD – V Pacifica and Intel VT</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pPr algn="r"/>
            <a:r>
              <a:rPr lang="en-US" b="1" dirty="0" smtClean="0"/>
              <a:t> Kernel level Virtualization</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smtClean="0"/>
          </a:p>
          <a:p>
            <a:endParaRPr lang="en-US" dirty="0" smtClean="0"/>
          </a:p>
          <a:p>
            <a:endParaRPr lang="en-US" dirty="0" smtClean="0"/>
          </a:p>
          <a:p>
            <a:endParaRPr lang="en-US" dirty="0" smtClean="0"/>
          </a:p>
          <a:p>
            <a:pPr fontAlgn="base"/>
            <a:r>
              <a:rPr lang="en-US" b="1" i="1" dirty="0" smtClean="0"/>
              <a:t>Advantages:</a:t>
            </a:r>
            <a:r>
              <a:rPr lang="en-US" dirty="0" smtClean="0"/>
              <a:t> </a:t>
            </a:r>
          </a:p>
          <a:p>
            <a:pPr fontAlgn="base"/>
            <a:r>
              <a:rPr lang="en-US" dirty="0" smtClean="0"/>
              <a:t>No special administrative software is required.</a:t>
            </a:r>
          </a:p>
          <a:p>
            <a:pPr fontAlgn="base"/>
            <a:r>
              <a:rPr lang="en-US" dirty="0" smtClean="0"/>
              <a:t>Very less overhead</a:t>
            </a:r>
          </a:p>
          <a:p>
            <a:pPr fontAlgn="base"/>
            <a:r>
              <a:rPr lang="en-US" b="1" i="1" dirty="0" smtClean="0"/>
              <a:t>Limitations:</a:t>
            </a:r>
            <a:endParaRPr lang="en-US" dirty="0" smtClean="0"/>
          </a:p>
          <a:p>
            <a:pPr fontAlgn="base"/>
            <a:r>
              <a:rPr lang="en-US" dirty="0" smtClean="0"/>
              <a:t>Hardware Support Required</a:t>
            </a:r>
          </a:p>
          <a:p>
            <a:endParaRPr lang="en-US" dirty="0"/>
          </a:p>
        </p:txBody>
      </p:sp>
      <p:pic>
        <p:nvPicPr>
          <p:cNvPr id="90114" name="Picture 2" descr="https://media.geeksforgeeks.org/wp-content/uploads/kernel-virtualization.jpg"/>
          <p:cNvPicPr>
            <a:picLocks noChangeAspect="1" noChangeArrowheads="1"/>
          </p:cNvPicPr>
          <p:nvPr/>
        </p:nvPicPr>
        <p:blipFill>
          <a:blip r:embed="rId2" cstate="print"/>
          <a:srcRect/>
          <a:stretch>
            <a:fillRect/>
          </a:stretch>
        </p:blipFill>
        <p:spPr bwMode="auto">
          <a:xfrm>
            <a:off x="3696981" y="838200"/>
            <a:ext cx="4574222" cy="3124200"/>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Storage</a:t>
            </a:r>
            <a:r>
              <a:rPr lang="en-US" dirty="0" smtClean="0"/>
              <a:t> </a:t>
            </a:r>
            <a:r>
              <a:rPr lang="en-US" b="1" dirty="0" smtClean="0"/>
              <a:t>Virtualization</a:t>
            </a:r>
            <a:endParaRPr lang="en-US" dirty="0"/>
          </a:p>
        </p:txBody>
      </p:sp>
      <p:sp>
        <p:nvSpPr>
          <p:cNvPr id="3" name="Content Placeholder 2"/>
          <p:cNvSpPr>
            <a:spLocks noGrp="1"/>
          </p:cNvSpPr>
          <p:nvPr>
            <p:ph idx="1"/>
          </p:nvPr>
        </p:nvSpPr>
        <p:spPr>
          <a:xfrm>
            <a:off x="457200" y="1600200"/>
            <a:ext cx="8229600" cy="5867400"/>
          </a:xfrm>
        </p:spPr>
        <p:txBody>
          <a:bodyPr>
            <a:normAutofit fontScale="92500" lnSpcReduction="20000"/>
          </a:bodyPr>
          <a:lstStyle/>
          <a:p>
            <a:r>
              <a:rPr lang="en-US" dirty="0" smtClean="0"/>
              <a:t>Sharing of physical storage into multiple storage devices</a:t>
            </a:r>
          </a:p>
          <a:p>
            <a:r>
              <a:rPr lang="en-US" dirty="0" smtClean="0"/>
              <a:t>Improve the management of the storage.</a:t>
            </a:r>
          </a:p>
          <a:p>
            <a:r>
              <a:rPr lang="en-US" dirty="0" smtClean="0"/>
              <a:t>Storage availability is better</a:t>
            </a:r>
          </a:p>
          <a:p>
            <a:r>
              <a:rPr lang="en-US" dirty="0" smtClean="0"/>
              <a:t>Storage virtualization will provide better storage utilization</a:t>
            </a:r>
          </a:p>
          <a:p>
            <a:endParaRPr lang="en-US" dirty="0" smtClean="0"/>
          </a:p>
          <a:p>
            <a:pPr>
              <a:buNone/>
            </a:pPr>
            <a:r>
              <a:rPr lang="en-US" b="1" dirty="0" smtClean="0"/>
              <a:t>Methods of Storage Virtualization</a:t>
            </a:r>
          </a:p>
          <a:p>
            <a:pPr fontAlgn="base"/>
            <a:r>
              <a:rPr lang="en-US" dirty="0" smtClean="0"/>
              <a:t>File-based Storage Virtualization</a:t>
            </a:r>
          </a:p>
          <a:p>
            <a:pPr fontAlgn="base"/>
            <a:r>
              <a:rPr lang="en-US" dirty="0" smtClean="0"/>
              <a:t>Block-based Virtual Storage</a:t>
            </a:r>
          </a:p>
          <a:p>
            <a:pPr>
              <a:buNone/>
            </a:pPr>
            <a:r>
              <a:rPr lang="en-US" dirty="0" smtClean="0"/>
              <a:t/>
            </a:r>
            <a:br>
              <a:rPr lang="en-US" dirty="0" smtClean="0"/>
            </a:br>
            <a:r>
              <a:rPr lang="en-US" dirty="0" smtClean="0"/>
              <a:t> </a:t>
            </a:r>
            <a:br>
              <a:rPr lang="en-US" dirty="0" smtClean="0"/>
            </a:br>
            <a:endParaRPr lang="en-US" b="1" dirty="0" smtClean="0"/>
          </a:p>
          <a:p>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fontScale="90000"/>
          </a:bodyPr>
          <a:lstStyle/>
          <a:p>
            <a:pPr fontAlgn="base"/>
            <a:r>
              <a:rPr lang="en-US" b="1" dirty="0" smtClean="0"/>
              <a:t>Types of Storage Virtualization</a:t>
            </a:r>
            <a:br>
              <a:rPr lang="en-US" b="1" dirty="0" smtClean="0"/>
            </a:br>
            <a:r>
              <a:rPr lang="en-US" b="1" dirty="0" smtClean="0"/>
              <a:t/>
            </a:r>
            <a:br>
              <a:rPr lang="en-US" b="1" dirty="0" smtClean="0"/>
            </a:br>
            <a:endParaRPr lang="en-US" b="1" dirty="0"/>
          </a:p>
        </p:txBody>
      </p:sp>
      <p:sp>
        <p:nvSpPr>
          <p:cNvPr id="3" name="Content Placeholder 2"/>
          <p:cNvSpPr>
            <a:spLocks noGrp="1"/>
          </p:cNvSpPr>
          <p:nvPr>
            <p:ph idx="1"/>
          </p:nvPr>
        </p:nvSpPr>
        <p:spPr>
          <a:xfrm>
            <a:off x="457200" y="1066800"/>
            <a:ext cx="8229600" cy="5287963"/>
          </a:xfrm>
        </p:spPr>
        <p:txBody>
          <a:bodyPr>
            <a:normAutofit/>
          </a:bodyPr>
          <a:lstStyle/>
          <a:p>
            <a:pPr fontAlgn="base"/>
            <a:r>
              <a:rPr lang="en-US" dirty="0" smtClean="0"/>
              <a:t>Hardware Assisted Virtualization</a:t>
            </a:r>
          </a:p>
          <a:p>
            <a:pPr fontAlgn="base"/>
            <a:r>
              <a:rPr lang="en-US" dirty="0" smtClean="0"/>
              <a:t>Kernel Level Virtualization</a:t>
            </a:r>
          </a:p>
          <a:p>
            <a:pPr fontAlgn="base"/>
            <a:r>
              <a:rPr lang="en-US" dirty="0" smtClean="0"/>
              <a:t>Hypervisor Virtualization</a:t>
            </a:r>
          </a:p>
          <a:p>
            <a:pPr fontAlgn="base"/>
            <a:r>
              <a:rPr lang="en-US" dirty="0" smtClean="0"/>
              <a:t>Para-Virtualization</a:t>
            </a:r>
          </a:p>
          <a:p>
            <a:pPr fontAlgn="base"/>
            <a:r>
              <a:rPr lang="en-US" dirty="0" smtClean="0"/>
              <a:t>Full Virtualization</a:t>
            </a:r>
          </a:p>
          <a:p>
            <a:pPr fontAlgn="base">
              <a:buNone/>
            </a:pPr>
            <a:r>
              <a:rPr lang="en-US" b="1" dirty="0" smtClean="0"/>
              <a:t>How Storage Virtualization Apply?</a:t>
            </a:r>
            <a:br>
              <a:rPr lang="en-US" b="1" dirty="0" smtClean="0"/>
            </a:br>
            <a:r>
              <a:rPr lang="en-US" dirty="0" smtClean="0"/>
              <a:t>Host-Based</a:t>
            </a:r>
          </a:p>
          <a:p>
            <a:pPr fontAlgn="base">
              <a:buNone/>
            </a:pPr>
            <a:r>
              <a:rPr lang="en-US" dirty="0" smtClean="0"/>
              <a:t>    Network-Based</a:t>
            </a:r>
          </a:p>
          <a:p>
            <a:pPr fontAlgn="base">
              <a:buNone/>
            </a:pPr>
            <a:r>
              <a:rPr lang="en-US" dirty="0" smtClean="0"/>
              <a:t>    Array-Based</a:t>
            </a:r>
          </a:p>
          <a:p>
            <a:pPr>
              <a:buNone/>
            </a:pPr>
            <a:endParaRPr lang="en-US" b="1" dirty="0" smtClean="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descr="Internet services. - ppt video online download"/>
          <p:cNvPicPr>
            <a:picLocks noChangeAspect="1" noChangeArrowheads="1"/>
          </p:cNvPicPr>
          <p:nvPr/>
        </p:nvPicPr>
        <p:blipFill>
          <a:blip r:embed="rId2"/>
          <a:srcRect/>
          <a:stretch>
            <a:fillRect/>
          </a:stretch>
        </p:blipFill>
        <p:spPr bwMode="auto">
          <a:xfrm>
            <a:off x="228600" y="381000"/>
            <a:ext cx="8610600" cy="6057901"/>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Storage Virtualization in Cloud Computing"/>
          <p:cNvPicPr>
            <a:picLocks noChangeAspect="1" noChangeArrowheads="1"/>
          </p:cNvPicPr>
          <p:nvPr/>
        </p:nvPicPr>
        <p:blipFill>
          <a:blip r:embed="rId2"/>
          <a:srcRect/>
          <a:stretch>
            <a:fillRect/>
          </a:stretch>
        </p:blipFill>
        <p:spPr bwMode="auto">
          <a:xfrm>
            <a:off x="228600" y="381000"/>
            <a:ext cx="8478676" cy="5456238"/>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fontScale="90000"/>
          </a:bodyPr>
          <a:lstStyle/>
          <a:p>
            <a:pPr fontAlgn="base"/>
            <a:r>
              <a:rPr lang="en-US" dirty="0" smtClean="0"/>
              <a:t>Network virtualization</a:t>
            </a:r>
            <a:endParaRPr lang="en-US" dirty="0"/>
          </a:p>
        </p:txBody>
      </p:sp>
      <p:sp>
        <p:nvSpPr>
          <p:cNvPr id="3" name="Content Placeholder 2"/>
          <p:cNvSpPr>
            <a:spLocks noGrp="1"/>
          </p:cNvSpPr>
          <p:nvPr>
            <p:ph idx="1"/>
          </p:nvPr>
        </p:nvSpPr>
        <p:spPr>
          <a:xfrm>
            <a:off x="457200" y="533400"/>
            <a:ext cx="8077200" cy="6934200"/>
          </a:xfrm>
        </p:spPr>
        <p:txBody>
          <a:bodyPr>
            <a:normAutofit fontScale="77500" lnSpcReduction="20000"/>
          </a:bodyPr>
          <a:lstStyle/>
          <a:p>
            <a:pPr fontAlgn="base">
              <a:buNone/>
            </a:pPr>
            <a:endParaRPr lang="en-US" b="1" dirty="0" smtClean="0"/>
          </a:p>
          <a:p>
            <a:pPr fontAlgn="base">
              <a:buNone/>
            </a:pPr>
            <a:r>
              <a:rPr lang="en-US" b="1" dirty="0" smtClean="0"/>
              <a:t>Network Virtualization</a:t>
            </a:r>
            <a:r>
              <a:rPr lang="en-US" dirty="0" smtClean="0"/>
              <a:t> is a process of logically grouping physical networks and making them operate as single or multiple independent networks called Virtual Networks.</a:t>
            </a:r>
          </a:p>
          <a:p>
            <a:pPr fontAlgn="base">
              <a:buNone/>
            </a:pPr>
            <a:r>
              <a:rPr lang="en-US" b="1" dirty="0" smtClean="0"/>
              <a:t>Tools for Network Virtualization </a:t>
            </a:r>
          </a:p>
          <a:p>
            <a:pPr fontAlgn="base"/>
            <a:r>
              <a:rPr lang="en-US" dirty="0" smtClean="0">
                <a:latin typeface="Times New Roman" pitchFamily="18" charset="0"/>
                <a:cs typeface="Times New Roman" pitchFamily="18" charset="0"/>
              </a:rPr>
              <a:t>Physical switch OS   </a:t>
            </a:r>
          </a:p>
          <a:p>
            <a:pPr fontAlgn="base"/>
            <a:r>
              <a:rPr lang="en-US" dirty="0" smtClean="0">
                <a:latin typeface="Times New Roman" pitchFamily="18" charset="0"/>
                <a:cs typeface="Times New Roman" pitchFamily="18" charset="0"/>
              </a:rPr>
              <a:t>Hypervisor</a:t>
            </a:r>
          </a:p>
          <a:p>
            <a:pPr fontAlgn="base">
              <a:buNone/>
            </a:pPr>
            <a:r>
              <a:rPr lang="en-US" b="1" dirty="0" smtClean="0"/>
              <a:t>Functions of Network Virtualization :</a:t>
            </a:r>
            <a:endParaRPr lang="en-US" dirty="0" smtClean="0"/>
          </a:p>
          <a:p>
            <a:pPr fontAlgn="base"/>
            <a:r>
              <a:rPr lang="en-US" dirty="0" smtClean="0"/>
              <a:t>It enables the </a:t>
            </a:r>
            <a:r>
              <a:rPr lang="en-US" b="1" dirty="0" smtClean="0"/>
              <a:t>functional grouping of nodes </a:t>
            </a:r>
            <a:r>
              <a:rPr lang="en-US" dirty="0" smtClean="0"/>
              <a:t>in a virtual network.</a:t>
            </a:r>
          </a:p>
          <a:p>
            <a:pPr fontAlgn="base"/>
            <a:r>
              <a:rPr lang="en-US" dirty="0" smtClean="0"/>
              <a:t>It enables the virtual network to </a:t>
            </a:r>
            <a:r>
              <a:rPr lang="en-US" b="1" dirty="0" smtClean="0"/>
              <a:t>share network resources.</a:t>
            </a:r>
          </a:p>
          <a:p>
            <a:pPr fontAlgn="base"/>
            <a:r>
              <a:rPr lang="en-US" dirty="0" smtClean="0"/>
              <a:t>It allows </a:t>
            </a:r>
            <a:r>
              <a:rPr lang="en-US" b="1" dirty="0" smtClean="0"/>
              <a:t>communication</a:t>
            </a:r>
            <a:r>
              <a:rPr lang="en-US" dirty="0" smtClean="0"/>
              <a:t> between nodes in a virtual network without routing of frames.</a:t>
            </a:r>
          </a:p>
          <a:p>
            <a:pPr fontAlgn="base"/>
            <a:r>
              <a:rPr lang="en-US" dirty="0" smtClean="0"/>
              <a:t>It restricts </a:t>
            </a:r>
            <a:r>
              <a:rPr lang="en-US" b="1" dirty="0" smtClean="0"/>
              <a:t>management traffic.</a:t>
            </a:r>
          </a:p>
          <a:p>
            <a:pPr fontAlgn="base"/>
            <a:r>
              <a:rPr lang="en-US" dirty="0" smtClean="0"/>
              <a:t>It enforces </a:t>
            </a:r>
            <a:r>
              <a:rPr lang="en-US" b="1" dirty="0" smtClean="0"/>
              <a:t>routing for communication </a:t>
            </a:r>
            <a:r>
              <a:rPr lang="en-US" dirty="0" smtClean="0"/>
              <a:t>between virtual networks.</a:t>
            </a:r>
          </a:p>
          <a:p>
            <a:pPr>
              <a:buNone/>
            </a:pPr>
            <a:r>
              <a:rPr lang="en-US" dirty="0" smtClean="0"/>
              <a:t/>
            </a:r>
            <a:br>
              <a:rPr lang="en-US" dirty="0" smtClean="0"/>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5800" y="3810000"/>
            <a:ext cx="4648200" cy="4525963"/>
          </a:xfrm>
        </p:spPr>
        <p:txBody>
          <a:bodyPr>
            <a:normAutofit/>
          </a:bodyPr>
          <a:lstStyle/>
          <a:p>
            <a:endParaRPr lang="en-US" dirty="0" smtClean="0"/>
          </a:p>
          <a:p>
            <a:endParaRPr lang="en-US" dirty="0" smtClean="0"/>
          </a:p>
          <a:p>
            <a:r>
              <a:rPr lang="en-US" dirty="0" smtClean="0"/>
              <a:t>Enhances security</a:t>
            </a:r>
          </a:p>
          <a:p>
            <a:r>
              <a:rPr lang="en-US" dirty="0" smtClean="0"/>
              <a:t>Improves manageability</a:t>
            </a:r>
            <a:endParaRPr lang="en-US" dirty="0"/>
          </a:p>
        </p:txBody>
      </p:sp>
      <p:pic>
        <p:nvPicPr>
          <p:cNvPr id="1026" name="Picture 2" descr="https://media.geeksforgeeks.org/wp-content/uploads/20210113204212/NETWORK.png"/>
          <p:cNvPicPr>
            <a:picLocks noChangeAspect="1" noChangeArrowheads="1"/>
          </p:cNvPicPr>
          <p:nvPr/>
        </p:nvPicPr>
        <p:blipFill>
          <a:blip r:embed="rId2"/>
          <a:srcRect/>
          <a:stretch>
            <a:fillRect/>
          </a:stretch>
        </p:blipFill>
        <p:spPr bwMode="auto">
          <a:xfrm>
            <a:off x="1219200" y="228600"/>
            <a:ext cx="6464787" cy="3657600"/>
          </a:xfrm>
          <a:prstGeom prst="rect">
            <a:avLst/>
          </a:prstGeom>
          <a:noFill/>
        </p:spPr>
      </p:pic>
      <p:sp>
        <p:nvSpPr>
          <p:cNvPr id="5" name="Content Placeholder 2"/>
          <p:cNvSpPr txBox="1">
            <a:spLocks/>
          </p:cNvSpPr>
          <p:nvPr/>
        </p:nvSpPr>
        <p:spPr>
          <a:xfrm>
            <a:off x="0" y="3962400"/>
            <a:ext cx="46482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   Advantages of Network Virtualization</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Improves utilization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Enhances performance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r>
              <a:rPr lang="en-US" sz="3800" dirty="0" smtClean="0"/>
              <a:t>Platform as a Service (</a:t>
            </a:r>
            <a:r>
              <a:rPr lang="en-US" sz="3800" dirty="0" err="1" smtClean="0"/>
              <a:t>PaaS</a:t>
            </a:r>
            <a:r>
              <a:rPr lang="en-US" sz="3800" dirty="0" smtClean="0"/>
              <a:t>)</a:t>
            </a:r>
            <a:endParaRPr lang="en-US" sz="3800" dirty="0"/>
          </a:p>
        </p:txBody>
      </p:sp>
      <p:pic>
        <p:nvPicPr>
          <p:cNvPr id="98307" name="Picture 3"/>
          <p:cNvPicPr>
            <a:picLocks noChangeAspect="1" noChangeArrowheads="1"/>
          </p:cNvPicPr>
          <p:nvPr/>
        </p:nvPicPr>
        <p:blipFill>
          <a:blip r:embed="rId2"/>
          <a:srcRect/>
          <a:stretch>
            <a:fillRect/>
          </a:stretch>
        </p:blipFill>
        <p:spPr bwMode="auto">
          <a:xfrm>
            <a:off x="381000" y="1143000"/>
            <a:ext cx="7959561" cy="487680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t>Platform as a Service (</a:t>
            </a:r>
            <a:r>
              <a:rPr lang="en-US" sz="3800" dirty="0" err="1" smtClean="0"/>
              <a:t>PaaS</a:t>
            </a:r>
            <a:r>
              <a:rPr lang="en-US" sz="3800" dirty="0" smtClean="0"/>
              <a:t>)</a:t>
            </a:r>
            <a:endParaRPr lang="en-US" sz="3800" dirty="0"/>
          </a:p>
        </p:txBody>
      </p:sp>
      <p:sp>
        <p:nvSpPr>
          <p:cNvPr id="3" name="Content Placeholder 2"/>
          <p:cNvSpPr>
            <a:spLocks noGrp="1"/>
          </p:cNvSpPr>
          <p:nvPr>
            <p:ph idx="1"/>
          </p:nvPr>
        </p:nvSpPr>
        <p:spPr>
          <a:xfrm>
            <a:off x="457200" y="1295400"/>
            <a:ext cx="8229600" cy="4525963"/>
          </a:xfrm>
        </p:spPr>
        <p:txBody>
          <a:bodyPr>
            <a:normAutofit lnSpcReduction="10000"/>
          </a:bodyPr>
          <a:lstStyle/>
          <a:p>
            <a:r>
              <a:rPr lang="en-US" sz="2800" dirty="0" smtClean="0"/>
              <a:t>Like </a:t>
            </a:r>
            <a:r>
              <a:rPr lang="en-US" sz="2800" dirty="0" err="1" smtClean="0"/>
              <a:t>IaaS</a:t>
            </a:r>
            <a:r>
              <a:rPr lang="en-US" sz="2800" dirty="0" smtClean="0"/>
              <a:t>, </a:t>
            </a:r>
            <a:r>
              <a:rPr lang="en-US" sz="2800" dirty="0" err="1" smtClean="0"/>
              <a:t>PaaS</a:t>
            </a:r>
            <a:r>
              <a:rPr lang="en-US" sz="2800" dirty="0" smtClean="0"/>
              <a:t> includes infrastructure—servers, storage and networking—but also </a:t>
            </a:r>
            <a:r>
              <a:rPr lang="en-US" sz="2800" b="1" dirty="0" smtClean="0"/>
              <a:t>middleware, development tools, business intelligence (BI) services, database management systems</a:t>
            </a:r>
            <a:endParaRPr lang="en-US" sz="2800" dirty="0" smtClean="0"/>
          </a:p>
          <a:p>
            <a:r>
              <a:rPr lang="en-US" sz="2800" dirty="0" err="1" smtClean="0"/>
              <a:t>PaaS</a:t>
            </a:r>
            <a:r>
              <a:rPr lang="en-US" sz="2800" dirty="0" smtClean="0"/>
              <a:t> is designed to </a:t>
            </a:r>
            <a:r>
              <a:rPr lang="en-US" sz="2800" b="1" dirty="0" smtClean="0"/>
              <a:t>support the complete web application lifecycle</a:t>
            </a:r>
            <a:r>
              <a:rPr lang="en-US" sz="2800" dirty="0" smtClean="0"/>
              <a:t>: building, testing, deploying, managing and updating</a:t>
            </a:r>
          </a:p>
          <a:p>
            <a:r>
              <a:rPr lang="en-US" sz="2800" dirty="0" err="1" smtClean="0"/>
              <a:t>PaaS</a:t>
            </a:r>
            <a:r>
              <a:rPr lang="en-US" sz="2800" dirty="0" smtClean="0"/>
              <a:t> allows you to avoid the expense and complexity of buying and managing software licenses, application infrastructure and middleware, development tools and other resource</a:t>
            </a:r>
            <a:endParaRPr lang="en-US" sz="28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smtClean="0"/>
          </a:p>
          <a:p>
            <a:endParaRPr lang="en-US" dirty="0" smtClean="0"/>
          </a:p>
          <a:p>
            <a:endParaRPr lang="en-US" dirty="0" smtClean="0"/>
          </a:p>
          <a:p>
            <a:endParaRPr lang="en-US" dirty="0" smtClean="0"/>
          </a:p>
          <a:p>
            <a:r>
              <a:rPr lang="en-US" dirty="0" smtClean="0"/>
              <a:t>Example - Google App Engine (GAE)</a:t>
            </a:r>
          </a:p>
          <a:p>
            <a:pPr>
              <a:buNone/>
            </a:pPr>
            <a:r>
              <a:rPr lang="en-US" dirty="0" smtClean="0"/>
              <a:t>    Salesforce.com, AWS Elastic Beanstalk, </a:t>
            </a:r>
            <a:r>
              <a:rPr lang="en-US" dirty="0" err="1" smtClean="0"/>
              <a:t>OpenShift</a:t>
            </a:r>
            <a:endParaRPr lang="en-US" dirty="0"/>
          </a:p>
        </p:txBody>
      </p:sp>
      <p:pic>
        <p:nvPicPr>
          <p:cNvPr id="99330" name="Picture 2" descr="Platform as a Service"/>
          <p:cNvPicPr>
            <a:picLocks noChangeAspect="1" noChangeArrowheads="1"/>
          </p:cNvPicPr>
          <p:nvPr/>
        </p:nvPicPr>
        <p:blipFill>
          <a:blip r:embed="rId2"/>
          <a:srcRect/>
          <a:stretch>
            <a:fillRect/>
          </a:stretch>
        </p:blipFill>
        <p:spPr bwMode="auto">
          <a:xfrm>
            <a:off x="1219200" y="152400"/>
            <a:ext cx="6872466" cy="4343400"/>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None/>
            </a:pPr>
            <a:r>
              <a:rPr lang="en-US" b="1" dirty="0" smtClean="0"/>
              <a:t>Deploy to AWS using Elastic Beanstalk you need to perform the following steps:</a:t>
            </a:r>
          </a:p>
          <a:p>
            <a:r>
              <a:rPr lang="en-US" dirty="0" smtClean="0"/>
              <a:t>Create an Elastic Beanstalk application.</a:t>
            </a:r>
          </a:p>
          <a:p>
            <a:r>
              <a:rPr lang="en-US" dirty="0" smtClean="0"/>
              <a:t>Create an environment where you wish to deploy your application.</a:t>
            </a:r>
          </a:p>
          <a:p>
            <a:r>
              <a:rPr lang="en-US" dirty="0" smtClean="0"/>
              <a:t>Create a S3 bucket where you can store your application to be deployed.</a:t>
            </a:r>
          </a:p>
          <a:p>
            <a:r>
              <a:rPr lang="en-US" dirty="0" smtClean="0"/>
              <a:t>Create an application version to deploy.</a:t>
            </a:r>
          </a:p>
          <a:p>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Advantages of </a:t>
            </a:r>
            <a:r>
              <a:rPr lang="en-US" b="1" dirty="0" err="1" smtClean="0"/>
              <a:t>PaaS</a:t>
            </a:r>
            <a:r>
              <a:rPr lang="en-US" b="1" dirty="0" smtClean="0"/>
              <a:t/>
            </a:r>
            <a:br>
              <a:rPr lang="en-US" b="1" dirty="0" smtClean="0"/>
            </a:br>
            <a:endParaRPr lang="en-US" dirty="0"/>
          </a:p>
        </p:txBody>
      </p:sp>
      <p:sp>
        <p:nvSpPr>
          <p:cNvPr id="3" name="Content Placeholder 2"/>
          <p:cNvSpPr>
            <a:spLocks noGrp="1"/>
          </p:cNvSpPr>
          <p:nvPr>
            <p:ph idx="1"/>
          </p:nvPr>
        </p:nvSpPr>
        <p:spPr>
          <a:xfrm>
            <a:off x="381000" y="1066800"/>
            <a:ext cx="8305800" cy="5029200"/>
          </a:xfrm>
        </p:spPr>
        <p:txBody>
          <a:bodyPr>
            <a:normAutofit/>
          </a:bodyPr>
          <a:lstStyle/>
          <a:p>
            <a:r>
              <a:rPr lang="en-US" dirty="0" smtClean="0"/>
              <a:t>Cut coding time</a:t>
            </a:r>
          </a:p>
          <a:p>
            <a:r>
              <a:rPr lang="en-US" dirty="0" smtClean="0"/>
              <a:t>Add development capabilities without adding staff.</a:t>
            </a:r>
          </a:p>
          <a:p>
            <a:r>
              <a:rPr lang="en-US" dirty="0" smtClean="0"/>
              <a:t>Develop for multiple platforms - including mobile - more easily</a:t>
            </a:r>
          </a:p>
          <a:p>
            <a:r>
              <a:rPr lang="en-US" dirty="0" smtClean="0"/>
              <a:t>Use sophisticated tools affordably</a:t>
            </a:r>
          </a:p>
          <a:p>
            <a:r>
              <a:rPr lang="en-US" dirty="0" smtClean="0"/>
              <a:t>Support geographically distributed development teams</a:t>
            </a:r>
          </a:p>
          <a:p>
            <a:r>
              <a:rPr lang="en-US" dirty="0" smtClean="0"/>
              <a:t>Efficiently manage the application lifecycle</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Service-Oriented Architecture (SOA) </a:t>
            </a:r>
            <a:br>
              <a:rPr lang="en-US" b="1" dirty="0" smtClean="0"/>
            </a:br>
            <a:endParaRPr lang="en-US" dirty="0"/>
          </a:p>
        </p:txBody>
      </p:sp>
      <p:sp>
        <p:nvSpPr>
          <p:cNvPr id="3" name="Content Placeholder 2"/>
          <p:cNvSpPr>
            <a:spLocks noGrp="1"/>
          </p:cNvSpPr>
          <p:nvPr>
            <p:ph idx="1"/>
          </p:nvPr>
        </p:nvSpPr>
        <p:spPr>
          <a:xfrm>
            <a:off x="533400" y="1143000"/>
            <a:ext cx="8229600" cy="4525963"/>
          </a:xfrm>
        </p:spPr>
        <p:txBody>
          <a:bodyPr/>
          <a:lstStyle/>
          <a:p>
            <a:r>
              <a:rPr lang="en-US" dirty="0" smtClean="0"/>
              <a:t>A service-oriented architecture is essentially a collection of services. These services communicate with each other.</a:t>
            </a:r>
            <a:endParaRPr lang="en-US" dirty="0"/>
          </a:p>
        </p:txBody>
      </p:sp>
      <p:sp>
        <p:nvSpPr>
          <p:cNvPr id="104450" name="AutoShape 2" descr="Service-oriented architect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452" name="AutoShape 4" descr="Service-oriented architect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454" name="AutoShape 6" descr="Service-oriented architect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4455" name="Picture 7"/>
          <p:cNvPicPr>
            <a:picLocks noChangeAspect="1" noChangeArrowheads="1"/>
          </p:cNvPicPr>
          <p:nvPr/>
        </p:nvPicPr>
        <p:blipFill>
          <a:blip r:embed="rId2"/>
          <a:srcRect/>
          <a:stretch>
            <a:fillRect/>
          </a:stretch>
        </p:blipFill>
        <p:spPr bwMode="auto">
          <a:xfrm>
            <a:off x="990600" y="2971800"/>
            <a:ext cx="6920345" cy="2743200"/>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Service Oriented Architecture (SOA)"/>
          <p:cNvPicPr>
            <a:picLocks noChangeAspect="1" noChangeArrowheads="1"/>
          </p:cNvPicPr>
          <p:nvPr/>
        </p:nvPicPr>
        <p:blipFill>
          <a:blip r:embed="rId2"/>
          <a:srcRect/>
          <a:stretch>
            <a:fillRect/>
          </a:stretch>
        </p:blipFill>
        <p:spPr bwMode="auto">
          <a:xfrm>
            <a:off x="1600200" y="457200"/>
            <a:ext cx="4876800" cy="60198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1956</TotalTime>
  <Words>2029</Words>
  <Application>Microsoft Office PowerPoint</Application>
  <PresentationFormat>On-screen Show (4:3)</PresentationFormat>
  <Paragraphs>453</Paragraphs>
  <Slides>119</Slides>
  <Notes>1</Notes>
  <HiddenSlides>0</HiddenSlides>
  <MMClips>0</MMClips>
  <ScaleCrop>false</ScaleCrop>
  <HeadingPairs>
    <vt:vector size="4" baseType="variant">
      <vt:variant>
        <vt:lpstr>Theme</vt:lpstr>
      </vt:variant>
      <vt:variant>
        <vt:i4>1</vt:i4>
      </vt:variant>
      <vt:variant>
        <vt:lpstr>Slide Titles</vt:lpstr>
      </vt:variant>
      <vt:variant>
        <vt:i4>119</vt:i4>
      </vt:variant>
    </vt:vector>
  </HeadingPairs>
  <TitlesOfParts>
    <vt:vector size="120" baseType="lpstr">
      <vt:lpstr>Office Theme</vt:lpstr>
      <vt:lpstr>Slide 1</vt:lpstr>
      <vt:lpstr>Slide 2</vt:lpstr>
      <vt:lpstr>Slide 3</vt:lpstr>
      <vt:lpstr>Slide 4</vt:lpstr>
      <vt:lpstr>Slide 5</vt:lpstr>
      <vt:lpstr>Slide 6</vt:lpstr>
      <vt:lpstr>Slide 7</vt:lpstr>
      <vt:lpstr>Slide 8</vt:lpstr>
      <vt:lpstr>Slide 9</vt:lpstr>
      <vt:lpstr>Slide 10</vt:lpstr>
      <vt:lpstr>Cluster Computing</vt:lpstr>
      <vt:lpstr>Slide 12</vt:lpstr>
      <vt:lpstr>Slide 13</vt:lpstr>
      <vt:lpstr>Cluster Computing Architecture</vt:lpstr>
      <vt:lpstr>Cluster Components</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Comparison with traditional computing architecture (client/server)</vt:lpstr>
      <vt:lpstr>Slide 33</vt:lpstr>
      <vt:lpstr>Cloud Computing Architecture</vt:lpstr>
      <vt:lpstr>Slide 35</vt:lpstr>
      <vt:lpstr>Services provided at various levels</vt:lpstr>
      <vt:lpstr>Listing the characteristics of IaaS</vt:lpstr>
      <vt:lpstr>Understanding the benefits of PaaS</vt:lpstr>
      <vt:lpstr>Advantages of SaaS </vt:lpstr>
      <vt:lpstr>The Framework of Cloud Computing </vt:lpstr>
      <vt:lpstr>Slide 41</vt:lpstr>
      <vt:lpstr>Slide 42</vt:lpstr>
      <vt:lpstr>Slide 43</vt:lpstr>
      <vt:lpstr>Role Of Network in Cloud </vt:lpstr>
      <vt:lpstr>Role Of Web Services</vt:lpstr>
      <vt:lpstr>Components of Web Services  </vt:lpstr>
      <vt:lpstr>Slide 47</vt:lpstr>
      <vt:lpstr>What is a Cloud Deployment Model? </vt:lpstr>
      <vt:lpstr>Public</vt:lpstr>
      <vt:lpstr>Slide 50</vt:lpstr>
      <vt:lpstr>Private</vt:lpstr>
      <vt:lpstr>Slide 52</vt:lpstr>
      <vt:lpstr>Public Vs Community</vt:lpstr>
      <vt:lpstr>Private Vs Hybrid </vt:lpstr>
      <vt:lpstr>Slide 55</vt:lpstr>
      <vt:lpstr>Slide 56</vt:lpstr>
      <vt:lpstr>Unit III - Virtualization</vt:lpstr>
      <vt:lpstr>Virtualization in Cloud Computing </vt:lpstr>
      <vt:lpstr>Benefits of Virtualization </vt:lpstr>
      <vt:lpstr>Types of Virtualization </vt:lpstr>
      <vt:lpstr>Slide 61</vt:lpstr>
      <vt:lpstr>Xen Virtualization Architecture  </vt:lpstr>
      <vt:lpstr>Binary translation with full virtualization</vt:lpstr>
      <vt:lpstr>Paravirtualization with compiler support</vt:lpstr>
      <vt:lpstr>virtualization of the CPU, Memory,  IO Devices</vt:lpstr>
      <vt:lpstr>Hypervisor virtualization structure</vt:lpstr>
      <vt:lpstr>CPU Virtualization with Hardware Assist</vt:lpstr>
      <vt:lpstr>Slide 68</vt:lpstr>
      <vt:lpstr>Memory Virtualization</vt:lpstr>
      <vt:lpstr>Device and IO virtualization</vt:lpstr>
      <vt:lpstr>Slide 71</vt:lpstr>
      <vt:lpstr>Infrastructure as a Service | IaaS </vt:lpstr>
      <vt:lpstr>Advantages of IaaS </vt:lpstr>
      <vt:lpstr>Slide 74</vt:lpstr>
      <vt:lpstr>Introduction to virtualization</vt:lpstr>
      <vt:lpstr> Hypervisors</vt:lpstr>
      <vt:lpstr> OpenStack using DevStack </vt:lpstr>
      <vt:lpstr>Slide 78</vt:lpstr>
      <vt:lpstr>Machine Image</vt:lpstr>
      <vt:lpstr>Slide 80</vt:lpstr>
      <vt:lpstr>Virtual machine </vt:lpstr>
      <vt:lpstr>Slide 82</vt:lpstr>
      <vt:lpstr>Resource Virtualization</vt:lpstr>
      <vt:lpstr>Para Virtualization</vt:lpstr>
      <vt:lpstr> Full Virtualization</vt:lpstr>
      <vt:lpstr>Hardware-Assisted Virtualization </vt:lpstr>
      <vt:lpstr> Kernel level Virtualization</vt:lpstr>
      <vt:lpstr>Storage Virtualization</vt:lpstr>
      <vt:lpstr>Types of Storage Virtualization  </vt:lpstr>
      <vt:lpstr>Slide 90</vt:lpstr>
      <vt:lpstr>Network virtualization</vt:lpstr>
      <vt:lpstr>Slide 92</vt:lpstr>
      <vt:lpstr>Platform as a Service (PaaS)</vt:lpstr>
      <vt:lpstr>Platform as a Service (PaaS)</vt:lpstr>
      <vt:lpstr>Slide 95</vt:lpstr>
      <vt:lpstr>Slide 96</vt:lpstr>
      <vt:lpstr>Advantages of PaaS </vt:lpstr>
      <vt:lpstr>Service-Oriented Architecture (SOA)  </vt:lpstr>
      <vt:lpstr>Slide 99</vt:lpstr>
      <vt:lpstr>Software as a Service - SaaS </vt:lpstr>
      <vt:lpstr>Software as a Service - SaaS </vt:lpstr>
      <vt:lpstr>Services provided by SaaS providers</vt:lpstr>
      <vt:lpstr>Advantages of SaaS  </vt:lpstr>
      <vt:lpstr>Slide 104</vt:lpstr>
      <vt:lpstr>Web Sevices </vt:lpstr>
      <vt:lpstr>Web services</vt:lpstr>
      <vt:lpstr>Slide 107</vt:lpstr>
      <vt:lpstr>Types of Web Services </vt:lpstr>
      <vt:lpstr>Slide 109</vt:lpstr>
      <vt:lpstr>Web 2.0 </vt:lpstr>
      <vt:lpstr>Benefits of Web 2.0 </vt:lpstr>
      <vt:lpstr>Service running on web 2.0  </vt:lpstr>
      <vt:lpstr>Web OS</vt:lpstr>
      <vt:lpstr>Service-level agreement</vt:lpstr>
      <vt:lpstr>Slide 115</vt:lpstr>
      <vt:lpstr>Tracking Service Level Agreements</vt:lpstr>
      <vt:lpstr>Billing &amp; Accounting</vt:lpstr>
      <vt:lpstr>Comparing Scaling Hardware: Traditional vs. Cloud</vt:lpstr>
      <vt:lpstr>Slide 119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dyp</dc:creator>
  <cp:lastModifiedBy>dypcet</cp:lastModifiedBy>
  <cp:revision>173</cp:revision>
  <dcterms:created xsi:type="dcterms:W3CDTF">2021-09-21T04:19:04Z</dcterms:created>
  <dcterms:modified xsi:type="dcterms:W3CDTF">2024-08-26T16:56:58Z</dcterms:modified>
</cp:coreProperties>
</file>